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4" r:id="rId2"/>
    <p:sldId id="493" r:id="rId3"/>
    <p:sldId id="494" r:id="rId4"/>
    <p:sldId id="477" r:id="rId5"/>
    <p:sldId id="489" r:id="rId6"/>
    <p:sldId id="491" r:id="rId7"/>
    <p:sldId id="492" r:id="rId8"/>
    <p:sldId id="482" r:id="rId9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69B8"/>
    <a:srgbClr val="FF66CC"/>
    <a:srgbClr val="FF9999"/>
    <a:srgbClr val="0067B4"/>
    <a:srgbClr val="F8E4F5"/>
    <a:srgbClr val="004D86"/>
    <a:srgbClr val="FFFFFF"/>
    <a:srgbClr val="CC6498"/>
    <a:srgbClr val="4A6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86" autoAdjust="0"/>
    <p:restoredTop sz="89273" autoAdjust="0"/>
  </p:normalViewPr>
  <p:slideViewPr>
    <p:cSldViewPr snapToGrid="0">
      <p:cViewPr varScale="1">
        <p:scale>
          <a:sx n="75" d="100"/>
          <a:sy n="75" d="100"/>
        </p:scale>
        <p:origin x="-100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972" y="-72"/>
      </p:cViewPr>
      <p:guideLst>
        <p:guide orient="horz" pos="3156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E2F308-8A2B-4450-B926-0F53D8D29189}" type="doc">
      <dgm:prSet loTypeId="urn:microsoft.com/office/officeart/2005/8/layout/cycle8" loCatId="cycle" qsTypeId="urn:microsoft.com/office/officeart/2005/8/quickstyle/simple1" qsCatId="simple" csTypeId="urn:microsoft.com/office/officeart/2005/8/colors/accent1_5" csCatId="accent1" phldr="0"/>
      <dgm:spPr/>
    </dgm:pt>
    <dgm:pt modelId="{A3D705F1-C5CE-4A7D-AC78-F93D5D8708A0}" type="pres">
      <dgm:prSet presAssocID="{BBE2F308-8A2B-4450-B926-0F53D8D29189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7B2D900B-1CF3-43BC-B833-0E963E0318BD}" type="presOf" srcId="{BBE2F308-8A2B-4450-B926-0F53D8D29189}" destId="{A3D705F1-C5CE-4A7D-AC78-F93D5D8708A0}" srcOrd="0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222EC1-3742-48F9-A42B-BFE117CA783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125E93D-3107-44CC-A120-EB5D152819E3}">
      <dgm:prSet phldrT="[テキスト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1"/>
              </a:solidFill>
            </a:rPr>
            <a:t>１～２年目</a:t>
          </a:r>
          <a:endParaRPr kumimoji="1" lang="en-US" altLang="ja-JP" sz="2000" b="1" dirty="0" smtClean="0">
            <a:solidFill>
              <a:schemeClr val="tx1"/>
            </a:solidFill>
          </a:endParaRPr>
        </a:p>
        <a:p>
          <a:r>
            <a:rPr kumimoji="1" lang="ja-JP" altLang="en-US" sz="2000" b="1" dirty="0" smtClean="0">
              <a:solidFill>
                <a:schemeClr val="tx1"/>
              </a:solidFill>
            </a:rPr>
            <a:t>汐田総合病院</a:t>
          </a:r>
          <a:endParaRPr kumimoji="1" lang="en-US" altLang="ja-JP" sz="2000" b="1" dirty="0">
            <a:solidFill>
              <a:schemeClr val="tx1"/>
            </a:solidFill>
          </a:endParaRPr>
        </a:p>
      </dgm:t>
    </dgm:pt>
    <dgm:pt modelId="{D1F58259-B5FB-4A8E-9F73-4B65E01B5DC7}" type="parTrans" cxnId="{9D3D536B-9707-4887-9C8A-3FD26BFB0398}">
      <dgm:prSet/>
      <dgm:spPr/>
      <dgm:t>
        <a:bodyPr/>
        <a:lstStyle/>
        <a:p>
          <a:endParaRPr kumimoji="1" lang="ja-JP" altLang="en-US"/>
        </a:p>
      </dgm:t>
    </dgm:pt>
    <dgm:pt modelId="{A2F61F67-33F8-475A-BF22-5D30AA4F2D54}" type="sibTrans" cxnId="{9D3D536B-9707-4887-9C8A-3FD26BFB0398}">
      <dgm:prSet/>
      <dgm:spPr/>
      <dgm:t>
        <a:bodyPr/>
        <a:lstStyle/>
        <a:p>
          <a:endParaRPr kumimoji="1" lang="ja-JP" altLang="en-US"/>
        </a:p>
      </dgm:t>
    </dgm:pt>
    <dgm:pt modelId="{6FB970A2-CB7B-4B7E-B324-C9992F5E2F3D}">
      <dgm:prSet phldrT="[テキスト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1"/>
              </a:solidFill>
            </a:rPr>
            <a:t>３年目</a:t>
          </a:r>
          <a:endParaRPr kumimoji="1" lang="en-US" altLang="ja-JP" sz="2000" b="1" dirty="0">
            <a:solidFill>
              <a:schemeClr val="tx1"/>
            </a:solidFill>
          </a:endParaRPr>
        </a:p>
        <a:p>
          <a:r>
            <a:rPr kumimoji="1" lang="ja-JP" altLang="en-US" sz="2000" b="1" dirty="0" smtClean="0">
              <a:solidFill>
                <a:schemeClr val="tx1"/>
              </a:solidFill>
            </a:rPr>
            <a:t>済生会横浜市</a:t>
          </a:r>
          <a:endParaRPr kumimoji="1" lang="en-US" altLang="ja-JP" sz="2000" b="1" dirty="0" smtClean="0">
            <a:solidFill>
              <a:schemeClr val="tx1"/>
            </a:solidFill>
          </a:endParaRPr>
        </a:p>
        <a:p>
          <a:r>
            <a:rPr kumimoji="1" lang="ja-JP" altLang="en-US" sz="2000" b="1" dirty="0" smtClean="0">
              <a:solidFill>
                <a:schemeClr val="tx1"/>
              </a:solidFill>
            </a:rPr>
            <a:t>東部病院</a:t>
          </a:r>
          <a:endParaRPr kumimoji="1" lang="ja-JP" altLang="en-US" sz="2000" b="1" dirty="0">
            <a:solidFill>
              <a:schemeClr val="tx1"/>
            </a:solidFill>
          </a:endParaRPr>
        </a:p>
      </dgm:t>
    </dgm:pt>
    <dgm:pt modelId="{896E1B8B-75EE-4099-929D-D69A33E69E31}" type="parTrans" cxnId="{5F8DB3EB-2CAF-4104-AC18-05F8F33AF196}">
      <dgm:prSet/>
      <dgm:spPr/>
      <dgm:t>
        <a:bodyPr/>
        <a:lstStyle/>
        <a:p>
          <a:endParaRPr kumimoji="1" lang="ja-JP" altLang="en-US"/>
        </a:p>
      </dgm:t>
    </dgm:pt>
    <dgm:pt modelId="{1F609D8A-16E2-4F59-9EB9-833D65E09D3A}" type="sibTrans" cxnId="{5F8DB3EB-2CAF-4104-AC18-05F8F33AF196}">
      <dgm:prSet/>
      <dgm:spPr/>
      <dgm:t>
        <a:bodyPr/>
        <a:lstStyle/>
        <a:p>
          <a:endParaRPr kumimoji="1" lang="ja-JP" altLang="en-US"/>
        </a:p>
      </dgm:t>
    </dgm:pt>
    <dgm:pt modelId="{5EF157B2-4895-4E2F-B278-7A57090CF464}">
      <dgm:prSet phldrT="[テキスト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1"/>
              </a:solidFill>
            </a:rPr>
            <a:t>４年目</a:t>
          </a:r>
          <a:endParaRPr kumimoji="1" lang="en-US" altLang="ja-JP" sz="2000" b="1" dirty="0" smtClean="0">
            <a:solidFill>
              <a:schemeClr val="tx1"/>
            </a:solidFill>
          </a:endParaRPr>
        </a:p>
        <a:p>
          <a:r>
            <a:rPr kumimoji="1" lang="ja-JP" altLang="en-US" sz="2000" b="1" dirty="0" smtClean="0">
              <a:solidFill>
                <a:schemeClr val="tx1"/>
              </a:solidFill>
            </a:rPr>
            <a:t>汐田総合病院</a:t>
          </a:r>
          <a:endParaRPr kumimoji="1" lang="en-US" altLang="ja-JP" sz="2000" b="1" dirty="0" smtClean="0">
            <a:solidFill>
              <a:schemeClr val="tx1"/>
            </a:solidFill>
          </a:endParaRPr>
        </a:p>
        <a:p>
          <a:r>
            <a:rPr kumimoji="1" lang="ja-JP" altLang="en-US" sz="2000" b="1" dirty="0" smtClean="0">
              <a:solidFill>
                <a:schemeClr val="tx1"/>
              </a:solidFill>
            </a:rPr>
            <a:t>診療所・老健</a:t>
          </a:r>
          <a:endParaRPr kumimoji="1" lang="en-US" altLang="ja-JP" sz="2000" b="1" dirty="0" smtClean="0">
            <a:solidFill>
              <a:schemeClr val="tx1"/>
            </a:solidFill>
          </a:endParaRPr>
        </a:p>
        <a:p>
          <a:r>
            <a:rPr kumimoji="1" lang="ja-JP" altLang="en-US" sz="2000" b="1" dirty="0" smtClean="0">
              <a:solidFill>
                <a:schemeClr val="tx1"/>
              </a:solidFill>
            </a:rPr>
            <a:t>訪問看護</a:t>
          </a:r>
          <a:endParaRPr kumimoji="1" lang="en-US" altLang="ja-JP" sz="2000" b="1" dirty="0">
            <a:solidFill>
              <a:schemeClr val="tx1"/>
            </a:solidFill>
          </a:endParaRPr>
        </a:p>
      </dgm:t>
    </dgm:pt>
    <dgm:pt modelId="{331058C1-B65C-4768-8647-9A5FCF32DC56}" type="parTrans" cxnId="{F02D4D79-0033-4624-BB7D-8912309EBF16}">
      <dgm:prSet/>
      <dgm:spPr/>
      <dgm:t>
        <a:bodyPr/>
        <a:lstStyle/>
        <a:p>
          <a:endParaRPr kumimoji="1" lang="ja-JP" altLang="en-US"/>
        </a:p>
      </dgm:t>
    </dgm:pt>
    <dgm:pt modelId="{592C0634-8E8F-4370-9DB9-0BCCC5013687}" type="sibTrans" cxnId="{F02D4D79-0033-4624-BB7D-8912309EBF16}">
      <dgm:prSet/>
      <dgm:spPr/>
      <dgm:t>
        <a:bodyPr/>
        <a:lstStyle/>
        <a:p>
          <a:endParaRPr kumimoji="1" lang="ja-JP" altLang="en-US"/>
        </a:p>
      </dgm:t>
    </dgm:pt>
    <dgm:pt modelId="{1805F611-C5D1-4954-83A7-A0F719CCF175}">
      <dgm:prSet phldrT="[テキスト]"/>
      <dgm:spPr>
        <a:solidFill>
          <a:srgbClr val="FFFF00"/>
        </a:solidFill>
      </dgm:spPr>
      <dgm:t>
        <a:bodyPr/>
        <a:lstStyle/>
        <a:p>
          <a:r>
            <a:rPr kumimoji="1" lang="ja-JP" altLang="en-US" b="1" dirty="0" smtClean="0">
              <a:solidFill>
                <a:schemeClr val="tx1"/>
              </a:solidFill>
            </a:rPr>
            <a:t>５年目</a:t>
          </a:r>
          <a:endParaRPr kumimoji="1" lang="en-US" altLang="ja-JP" b="1" dirty="0" smtClean="0">
            <a:solidFill>
              <a:schemeClr val="tx1"/>
            </a:solidFill>
          </a:endParaRPr>
        </a:p>
        <a:p>
          <a:r>
            <a:rPr kumimoji="1" lang="ja-JP" altLang="en-US" b="1" dirty="0" smtClean="0">
              <a:solidFill>
                <a:schemeClr val="tx1"/>
              </a:solidFill>
            </a:rPr>
            <a:t>汐田総合病院</a:t>
          </a:r>
          <a:endParaRPr kumimoji="1" lang="en-US" altLang="ja-JP" b="1" dirty="0" smtClean="0">
            <a:solidFill>
              <a:schemeClr val="tx1"/>
            </a:solidFill>
          </a:endParaRPr>
        </a:p>
        <a:p>
          <a:r>
            <a:rPr kumimoji="1" lang="ja-JP" altLang="en-US" b="1" dirty="0" smtClean="0">
              <a:solidFill>
                <a:schemeClr val="tx1"/>
              </a:solidFill>
            </a:rPr>
            <a:t>他施設選択</a:t>
          </a:r>
          <a:endParaRPr kumimoji="1" lang="en-US" altLang="ja-JP" b="1" dirty="0">
            <a:solidFill>
              <a:schemeClr val="tx1"/>
            </a:solidFill>
          </a:endParaRPr>
        </a:p>
      </dgm:t>
    </dgm:pt>
    <dgm:pt modelId="{5B707E3B-B239-4F07-86EE-FE1E1BF9AD4F}" type="parTrans" cxnId="{DF330CB2-42F8-4E7A-A113-4A3F9F59CEAD}">
      <dgm:prSet/>
      <dgm:spPr/>
      <dgm:t>
        <a:bodyPr/>
        <a:lstStyle/>
        <a:p>
          <a:endParaRPr kumimoji="1" lang="ja-JP" altLang="en-US"/>
        </a:p>
      </dgm:t>
    </dgm:pt>
    <dgm:pt modelId="{51576DE6-589B-4619-8CC7-C797EEF8747D}" type="sibTrans" cxnId="{DF330CB2-42F8-4E7A-A113-4A3F9F59CEAD}">
      <dgm:prSet/>
      <dgm:spPr/>
      <dgm:t>
        <a:bodyPr/>
        <a:lstStyle/>
        <a:p>
          <a:endParaRPr kumimoji="1" lang="ja-JP" altLang="en-US"/>
        </a:p>
      </dgm:t>
    </dgm:pt>
    <dgm:pt modelId="{29ECDD52-732C-498F-8FB5-CC013A5EC83B}" type="pres">
      <dgm:prSet presAssocID="{3B222EC1-3742-48F9-A42B-BFE117CA783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A570557-D9DF-43B5-9178-6D2A8664A7DC}" type="pres">
      <dgm:prSet presAssocID="{3B222EC1-3742-48F9-A42B-BFE117CA783D}" presName="arrow" presStyleLbl="bgShp" presStyleIdx="0" presStyleCnt="1" custScaleX="109881" custLinFactNeighborX="-526" custLinFactNeighborY="-450"/>
      <dgm:spPr/>
    </dgm:pt>
    <dgm:pt modelId="{5B158BAB-FFA5-45A2-931B-D94513CE2FF2}" type="pres">
      <dgm:prSet presAssocID="{3B222EC1-3742-48F9-A42B-BFE117CA783D}" presName="linearProcess" presStyleCnt="0"/>
      <dgm:spPr/>
    </dgm:pt>
    <dgm:pt modelId="{3437E3E9-D0FA-47FD-B632-23F090806A1C}" type="pres">
      <dgm:prSet presAssocID="{3125E93D-3107-44CC-A120-EB5D152819E3}" presName="textNode" presStyleLbl="node1" presStyleIdx="0" presStyleCnt="4" custScaleX="1428606" custLinFactX="129552" custLinFactNeighborX="200000" custLinFactNeighborY="-5377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AEF969-301A-40C5-BAFC-3D5647204074}" type="pres">
      <dgm:prSet presAssocID="{A2F61F67-33F8-475A-BF22-5D30AA4F2D54}" presName="sibTrans" presStyleCnt="0"/>
      <dgm:spPr/>
    </dgm:pt>
    <dgm:pt modelId="{2DD4EF2A-69D6-47C3-8C25-BD47E51DDF8C}" type="pres">
      <dgm:prSet presAssocID="{6FB970A2-CB7B-4B7E-B324-C9992F5E2F3D}" presName="textNode" presStyleLbl="node1" presStyleIdx="1" presStyleCnt="4" custScaleX="1402047" custLinFactX="124676" custLinFactNeighborX="200000" custLinFactNeighborY="2167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541535B-E6A1-4834-BD54-31C76153435A}" type="pres">
      <dgm:prSet presAssocID="{1F609D8A-16E2-4F59-9EB9-833D65E09D3A}" presName="sibTrans" presStyleCnt="0"/>
      <dgm:spPr/>
    </dgm:pt>
    <dgm:pt modelId="{500F84C8-A544-45E9-83F2-B96E4A8F6AC3}" type="pres">
      <dgm:prSet presAssocID="{5EF157B2-4895-4E2F-B278-7A57090CF464}" presName="textNode" presStyleLbl="node1" presStyleIdx="2" presStyleCnt="4" custScaleX="2000000" custScaleY="106652" custLinFactX="241479" custLinFactNeighborX="300000" custLinFactNeighborY="7893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9FF1869-A57C-44AF-B8C2-330212B41E91}" type="pres">
      <dgm:prSet presAssocID="{592C0634-8E8F-4370-9DB9-0BCCC5013687}" presName="sibTrans" presStyleCnt="0"/>
      <dgm:spPr/>
    </dgm:pt>
    <dgm:pt modelId="{A9FB3344-A398-44D4-9E64-FFD4071E68F5}" type="pres">
      <dgm:prSet presAssocID="{1805F611-C5D1-4954-83A7-A0F719CCF175}" presName="textNode" presStyleLbl="node1" presStyleIdx="3" presStyleCnt="4" custScaleX="2000000" custLinFactX="-49809" custLinFactNeighborX="-100000" custLinFactNeighborY="-3900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9080A07-C25E-4A25-A892-D71F3885BF3C}" type="presOf" srcId="{3125E93D-3107-44CC-A120-EB5D152819E3}" destId="{3437E3E9-D0FA-47FD-B632-23F090806A1C}" srcOrd="0" destOrd="0" presId="urn:microsoft.com/office/officeart/2005/8/layout/hProcess9"/>
    <dgm:cxn modelId="{9D3D536B-9707-4887-9C8A-3FD26BFB0398}" srcId="{3B222EC1-3742-48F9-A42B-BFE117CA783D}" destId="{3125E93D-3107-44CC-A120-EB5D152819E3}" srcOrd="0" destOrd="0" parTransId="{D1F58259-B5FB-4A8E-9F73-4B65E01B5DC7}" sibTransId="{A2F61F67-33F8-475A-BF22-5D30AA4F2D54}"/>
    <dgm:cxn modelId="{856DBEA1-DEF1-4B3F-BA11-5B0F2236D4F9}" type="presOf" srcId="{5EF157B2-4895-4E2F-B278-7A57090CF464}" destId="{500F84C8-A544-45E9-83F2-B96E4A8F6AC3}" srcOrd="0" destOrd="0" presId="urn:microsoft.com/office/officeart/2005/8/layout/hProcess9"/>
    <dgm:cxn modelId="{77D0BBAF-A026-4A44-AD7E-69F37A3001B7}" type="presOf" srcId="{6FB970A2-CB7B-4B7E-B324-C9992F5E2F3D}" destId="{2DD4EF2A-69D6-47C3-8C25-BD47E51DDF8C}" srcOrd="0" destOrd="0" presId="urn:microsoft.com/office/officeart/2005/8/layout/hProcess9"/>
    <dgm:cxn modelId="{5F8DB3EB-2CAF-4104-AC18-05F8F33AF196}" srcId="{3B222EC1-3742-48F9-A42B-BFE117CA783D}" destId="{6FB970A2-CB7B-4B7E-B324-C9992F5E2F3D}" srcOrd="1" destOrd="0" parTransId="{896E1B8B-75EE-4099-929D-D69A33E69E31}" sibTransId="{1F609D8A-16E2-4F59-9EB9-833D65E09D3A}"/>
    <dgm:cxn modelId="{4DE3F1DC-690E-4D55-88B2-D52A0218B4ED}" type="presOf" srcId="{1805F611-C5D1-4954-83A7-A0F719CCF175}" destId="{A9FB3344-A398-44D4-9E64-FFD4071E68F5}" srcOrd="0" destOrd="0" presId="urn:microsoft.com/office/officeart/2005/8/layout/hProcess9"/>
    <dgm:cxn modelId="{F02D4D79-0033-4624-BB7D-8912309EBF16}" srcId="{3B222EC1-3742-48F9-A42B-BFE117CA783D}" destId="{5EF157B2-4895-4E2F-B278-7A57090CF464}" srcOrd="2" destOrd="0" parTransId="{331058C1-B65C-4768-8647-9A5FCF32DC56}" sibTransId="{592C0634-8E8F-4370-9DB9-0BCCC5013687}"/>
    <dgm:cxn modelId="{DF330CB2-42F8-4E7A-A113-4A3F9F59CEAD}" srcId="{3B222EC1-3742-48F9-A42B-BFE117CA783D}" destId="{1805F611-C5D1-4954-83A7-A0F719CCF175}" srcOrd="3" destOrd="0" parTransId="{5B707E3B-B239-4F07-86EE-FE1E1BF9AD4F}" sibTransId="{51576DE6-589B-4619-8CC7-C797EEF8747D}"/>
    <dgm:cxn modelId="{EE479D7E-72DB-4F62-AD74-EF5ED6642DBA}" type="presOf" srcId="{3B222EC1-3742-48F9-A42B-BFE117CA783D}" destId="{29ECDD52-732C-498F-8FB5-CC013A5EC83B}" srcOrd="0" destOrd="0" presId="urn:microsoft.com/office/officeart/2005/8/layout/hProcess9"/>
    <dgm:cxn modelId="{ABBB1FCA-3C5F-4E04-9962-330C0BA811CF}" type="presParOf" srcId="{29ECDD52-732C-498F-8FB5-CC013A5EC83B}" destId="{8A570557-D9DF-43B5-9178-6D2A8664A7DC}" srcOrd="0" destOrd="0" presId="urn:microsoft.com/office/officeart/2005/8/layout/hProcess9"/>
    <dgm:cxn modelId="{4CEF75C6-695C-486F-BF77-28B4DBDF6A34}" type="presParOf" srcId="{29ECDD52-732C-498F-8FB5-CC013A5EC83B}" destId="{5B158BAB-FFA5-45A2-931B-D94513CE2FF2}" srcOrd="1" destOrd="0" presId="urn:microsoft.com/office/officeart/2005/8/layout/hProcess9"/>
    <dgm:cxn modelId="{9B6ED061-419B-40B8-A9A0-77BC76558CFB}" type="presParOf" srcId="{5B158BAB-FFA5-45A2-931B-D94513CE2FF2}" destId="{3437E3E9-D0FA-47FD-B632-23F090806A1C}" srcOrd="0" destOrd="0" presId="urn:microsoft.com/office/officeart/2005/8/layout/hProcess9"/>
    <dgm:cxn modelId="{0CBDCB07-4CB5-441C-9DE7-1C46F408DC44}" type="presParOf" srcId="{5B158BAB-FFA5-45A2-931B-D94513CE2FF2}" destId="{88AEF969-301A-40C5-BAFC-3D5647204074}" srcOrd="1" destOrd="0" presId="urn:microsoft.com/office/officeart/2005/8/layout/hProcess9"/>
    <dgm:cxn modelId="{95E22124-28A9-4B25-88F4-7EC2FCA461F0}" type="presParOf" srcId="{5B158BAB-FFA5-45A2-931B-D94513CE2FF2}" destId="{2DD4EF2A-69D6-47C3-8C25-BD47E51DDF8C}" srcOrd="2" destOrd="0" presId="urn:microsoft.com/office/officeart/2005/8/layout/hProcess9"/>
    <dgm:cxn modelId="{64E06668-6D26-4FC6-9177-D90489D7E6A3}" type="presParOf" srcId="{5B158BAB-FFA5-45A2-931B-D94513CE2FF2}" destId="{2541535B-E6A1-4834-BD54-31C76153435A}" srcOrd="3" destOrd="0" presId="urn:microsoft.com/office/officeart/2005/8/layout/hProcess9"/>
    <dgm:cxn modelId="{E31A04B2-7E4A-41E4-A1BB-D8C67294BF06}" type="presParOf" srcId="{5B158BAB-FFA5-45A2-931B-D94513CE2FF2}" destId="{500F84C8-A544-45E9-83F2-B96E4A8F6AC3}" srcOrd="4" destOrd="0" presId="urn:microsoft.com/office/officeart/2005/8/layout/hProcess9"/>
    <dgm:cxn modelId="{7483E73F-942E-4A3E-9E85-16B20D39411C}" type="presParOf" srcId="{5B158BAB-FFA5-45A2-931B-D94513CE2FF2}" destId="{69FF1869-A57C-44AF-B8C2-330212B41E91}" srcOrd="5" destOrd="0" presId="urn:microsoft.com/office/officeart/2005/8/layout/hProcess9"/>
    <dgm:cxn modelId="{0700CDE3-0456-4FF9-A083-70BEBF41D7B0}" type="presParOf" srcId="{5B158BAB-FFA5-45A2-931B-D94513CE2FF2}" destId="{A9FB3344-A398-44D4-9E64-FFD4071E68F5}" srcOrd="6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222EC1-3742-48F9-A42B-BFE117CA783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125E93D-3107-44CC-A120-EB5D152819E3}">
      <dgm:prSet phldrT="[テキスト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kumimoji="1" lang="ja-JP" altLang="en-US" sz="2800" dirty="0" smtClean="0">
              <a:solidFill>
                <a:schemeClr val="tx1"/>
              </a:solidFill>
            </a:rPr>
            <a:t>１年目</a:t>
          </a:r>
          <a:endParaRPr kumimoji="1" lang="en-US" altLang="ja-JP" sz="2800" dirty="0" smtClean="0">
            <a:solidFill>
              <a:schemeClr val="tx1"/>
            </a:solidFill>
          </a:endParaRPr>
        </a:p>
        <a:p>
          <a:r>
            <a:rPr kumimoji="1" lang="ja-JP" altLang="en-US" sz="2800" dirty="0" smtClean="0">
              <a:solidFill>
                <a:schemeClr val="tx1"/>
              </a:solidFill>
            </a:rPr>
            <a:t>東部病院</a:t>
          </a:r>
          <a:endParaRPr kumimoji="1" lang="ja-JP" altLang="en-US" sz="2800" dirty="0">
            <a:solidFill>
              <a:schemeClr val="tx1"/>
            </a:solidFill>
          </a:endParaRPr>
        </a:p>
      </dgm:t>
    </dgm:pt>
    <dgm:pt modelId="{D1F58259-B5FB-4A8E-9F73-4B65E01B5DC7}" type="parTrans" cxnId="{9D3D536B-9707-4887-9C8A-3FD26BFB0398}">
      <dgm:prSet/>
      <dgm:spPr/>
      <dgm:t>
        <a:bodyPr/>
        <a:lstStyle/>
        <a:p>
          <a:endParaRPr kumimoji="1" lang="ja-JP" altLang="en-US"/>
        </a:p>
      </dgm:t>
    </dgm:pt>
    <dgm:pt modelId="{A2F61F67-33F8-475A-BF22-5D30AA4F2D54}" type="sibTrans" cxnId="{9D3D536B-9707-4887-9C8A-3FD26BFB0398}">
      <dgm:prSet/>
      <dgm:spPr/>
      <dgm:t>
        <a:bodyPr/>
        <a:lstStyle/>
        <a:p>
          <a:endParaRPr kumimoji="1" lang="ja-JP" altLang="en-US"/>
        </a:p>
      </dgm:t>
    </dgm:pt>
    <dgm:pt modelId="{6FB970A2-CB7B-4B7E-B324-C9992F5E2F3D}">
      <dgm:prSet phldrT="[テキスト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800" dirty="0">
              <a:solidFill>
                <a:schemeClr val="tx1"/>
              </a:solidFill>
            </a:rPr>
            <a:t>２～４年目</a:t>
          </a:r>
          <a:endParaRPr kumimoji="1" lang="en-US" altLang="ja-JP" sz="2800" dirty="0">
            <a:solidFill>
              <a:schemeClr val="tx1"/>
            </a:solidFill>
          </a:endParaRPr>
        </a:p>
        <a:p>
          <a:r>
            <a:rPr kumimoji="1" lang="ja-JP" altLang="en-US" sz="2800" dirty="0">
              <a:solidFill>
                <a:schemeClr val="tx1"/>
              </a:solidFill>
            </a:rPr>
            <a:t>汐田総合病院</a:t>
          </a:r>
        </a:p>
      </dgm:t>
    </dgm:pt>
    <dgm:pt modelId="{896E1B8B-75EE-4099-929D-D69A33E69E31}" type="parTrans" cxnId="{5F8DB3EB-2CAF-4104-AC18-05F8F33AF196}">
      <dgm:prSet/>
      <dgm:spPr/>
      <dgm:t>
        <a:bodyPr/>
        <a:lstStyle/>
        <a:p>
          <a:endParaRPr kumimoji="1" lang="ja-JP" altLang="en-US"/>
        </a:p>
      </dgm:t>
    </dgm:pt>
    <dgm:pt modelId="{1F609D8A-16E2-4F59-9EB9-833D65E09D3A}" type="sibTrans" cxnId="{5F8DB3EB-2CAF-4104-AC18-05F8F33AF196}">
      <dgm:prSet/>
      <dgm:spPr/>
      <dgm:t>
        <a:bodyPr/>
        <a:lstStyle/>
        <a:p>
          <a:endParaRPr kumimoji="1" lang="ja-JP" altLang="en-US"/>
        </a:p>
      </dgm:t>
    </dgm:pt>
    <dgm:pt modelId="{0D4ED48C-B3AD-4875-84AD-8F87776B4DDB}">
      <dgm:prSet phldrT="[テキスト]" custT="1"/>
      <dgm:spPr>
        <a:solidFill>
          <a:srgbClr val="FF9999"/>
        </a:solidFill>
      </dgm:spPr>
      <dgm:t>
        <a:bodyPr/>
        <a:lstStyle/>
        <a:p>
          <a:r>
            <a:rPr kumimoji="1" lang="ja-JP" altLang="en-US" sz="2400" dirty="0">
              <a:solidFill>
                <a:schemeClr val="tx1"/>
              </a:solidFill>
            </a:rPr>
            <a:t>５</a:t>
          </a:r>
          <a:endParaRPr kumimoji="1" lang="en-US" altLang="ja-JP" sz="2400" dirty="0">
            <a:solidFill>
              <a:schemeClr val="tx1"/>
            </a:solidFill>
          </a:endParaRPr>
        </a:p>
        <a:p>
          <a:r>
            <a:rPr kumimoji="1" lang="ja-JP" altLang="en-US" sz="2400" dirty="0">
              <a:solidFill>
                <a:schemeClr val="tx1"/>
              </a:solidFill>
            </a:rPr>
            <a:t>年</a:t>
          </a:r>
          <a:endParaRPr kumimoji="1" lang="en-US" altLang="ja-JP" sz="2400" dirty="0">
            <a:solidFill>
              <a:schemeClr val="tx1"/>
            </a:solidFill>
          </a:endParaRPr>
        </a:p>
        <a:p>
          <a:r>
            <a:rPr kumimoji="1" lang="ja-JP" altLang="en-US" sz="2400" dirty="0">
              <a:solidFill>
                <a:schemeClr val="tx1"/>
              </a:solidFill>
            </a:rPr>
            <a:t>目</a:t>
          </a:r>
          <a:endParaRPr kumimoji="1" lang="en-US" altLang="ja-JP" sz="2400" dirty="0">
            <a:solidFill>
              <a:schemeClr val="tx1"/>
            </a:solidFill>
          </a:endParaRPr>
        </a:p>
        <a:p>
          <a:r>
            <a:rPr kumimoji="1" lang="ja-JP" altLang="en-US" sz="2400" dirty="0">
              <a:solidFill>
                <a:schemeClr val="tx1"/>
              </a:solidFill>
            </a:rPr>
            <a:t>選</a:t>
          </a:r>
          <a:endParaRPr kumimoji="1" lang="en-US" altLang="ja-JP" sz="2400" dirty="0">
            <a:solidFill>
              <a:schemeClr val="tx1"/>
            </a:solidFill>
          </a:endParaRPr>
        </a:p>
        <a:p>
          <a:r>
            <a:rPr kumimoji="1" lang="ja-JP" altLang="en-US" sz="2400" dirty="0">
              <a:solidFill>
                <a:schemeClr val="tx1"/>
              </a:solidFill>
            </a:rPr>
            <a:t>択</a:t>
          </a:r>
        </a:p>
      </dgm:t>
    </dgm:pt>
    <dgm:pt modelId="{A5DD298C-6A1C-4D61-83AB-E9145B1D8D55}" type="parTrans" cxnId="{77D2035A-61B4-4C6A-B0F5-D5DC71A326D2}">
      <dgm:prSet/>
      <dgm:spPr/>
      <dgm:t>
        <a:bodyPr/>
        <a:lstStyle/>
        <a:p>
          <a:endParaRPr kumimoji="1" lang="ja-JP" altLang="en-US"/>
        </a:p>
      </dgm:t>
    </dgm:pt>
    <dgm:pt modelId="{362857E7-2E75-4232-BDB0-052594925493}" type="sibTrans" cxnId="{77D2035A-61B4-4C6A-B0F5-D5DC71A326D2}">
      <dgm:prSet/>
      <dgm:spPr/>
      <dgm:t>
        <a:bodyPr/>
        <a:lstStyle/>
        <a:p>
          <a:endParaRPr kumimoji="1" lang="ja-JP" altLang="en-US"/>
        </a:p>
      </dgm:t>
    </dgm:pt>
    <dgm:pt modelId="{EDA3A0E2-6129-4D06-907C-F94252C78F4E}">
      <dgm:prSet phldrT="[テキスト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汐田総合病院</a:t>
          </a:r>
        </a:p>
      </dgm:t>
    </dgm:pt>
    <dgm:pt modelId="{5030F7B1-1FAB-419A-B69C-974EF21AD59F}" type="parTrans" cxnId="{8E0E711A-8F71-435E-BD18-048BA8800D6A}">
      <dgm:prSet/>
      <dgm:spPr/>
      <dgm:t>
        <a:bodyPr/>
        <a:lstStyle/>
        <a:p>
          <a:endParaRPr kumimoji="1" lang="ja-JP" altLang="en-US"/>
        </a:p>
      </dgm:t>
    </dgm:pt>
    <dgm:pt modelId="{E2D759E2-8B1C-4B7D-B91F-B5A8B0AE69E3}" type="sibTrans" cxnId="{8E0E711A-8F71-435E-BD18-048BA8800D6A}">
      <dgm:prSet/>
      <dgm:spPr/>
      <dgm:t>
        <a:bodyPr/>
        <a:lstStyle/>
        <a:p>
          <a:endParaRPr kumimoji="1" lang="ja-JP" altLang="en-US"/>
        </a:p>
      </dgm:t>
    </dgm:pt>
    <dgm:pt modelId="{4B091680-2232-4C37-BB96-51943A0E4764}">
      <dgm:prSet phldrT="[テキスト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kumimoji="1" lang="ja-JP" altLang="en-US" sz="2000" dirty="0" smtClean="0">
              <a:solidFill>
                <a:schemeClr val="tx1"/>
              </a:solidFill>
            </a:rPr>
            <a:t>東部</a:t>
          </a:r>
          <a:endParaRPr kumimoji="1" lang="en-US" altLang="ja-JP" sz="2000" dirty="0" smtClean="0">
            <a:solidFill>
              <a:schemeClr val="tx1"/>
            </a:solidFill>
          </a:endParaRPr>
        </a:p>
        <a:p>
          <a:r>
            <a:rPr kumimoji="1" lang="ja-JP" altLang="en-US" sz="2000" dirty="0" smtClean="0">
              <a:solidFill>
                <a:schemeClr val="tx1"/>
              </a:solidFill>
            </a:rPr>
            <a:t>病院</a:t>
          </a:r>
          <a:endParaRPr kumimoji="1" lang="ja-JP" altLang="en-US" sz="2000" dirty="0">
            <a:solidFill>
              <a:schemeClr val="tx1"/>
            </a:solidFill>
          </a:endParaRPr>
        </a:p>
      </dgm:t>
    </dgm:pt>
    <dgm:pt modelId="{BBE016A6-E37E-4A7E-ADCF-DC5051644378}" type="parTrans" cxnId="{96762986-2D44-444C-9B4E-64699B3F487E}">
      <dgm:prSet/>
      <dgm:spPr/>
      <dgm:t>
        <a:bodyPr/>
        <a:lstStyle/>
        <a:p>
          <a:endParaRPr kumimoji="1" lang="ja-JP" altLang="en-US"/>
        </a:p>
      </dgm:t>
    </dgm:pt>
    <dgm:pt modelId="{E773D019-B8C0-46F0-AEF2-1DEA84D3BEE4}" type="sibTrans" cxnId="{96762986-2D44-444C-9B4E-64699B3F487E}">
      <dgm:prSet/>
      <dgm:spPr/>
      <dgm:t>
        <a:bodyPr/>
        <a:lstStyle/>
        <a:p>
          <a:endParaRPr kumimoji="1" lang="ja-JP" altLang="en-US"/>
        </a:p>
      </dgm:t>
    </dgm:pt>
    <dgm:pt modelId="{29ECDD52-732C-498F-8FB5-CC013A5EC83B}" type="pres">
      <dgm:prSet presAssocID="{3B222EC1-3742-48F9-A42B-BFE117CA783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A570557-D9DF-43B5-9178-6D2A8664A7DC}" type="pres">
      <dgm:prSet presAssocID="{3B222EC1-3742-48F9-A42B-BFE117CA783D}" presName="arrow" presStyleLbl="bgShp" presStyleIdx="0" presStyleCnt="1" custLinFactNeighborX="274" custLinFactNeighborY="7847"/>
      <dgm:spPr/>
    </dgm:pt>
    <dgm:pt modelId="{5B158BAB-FFA5-45A2-931B-D94513CE2FF2}" type="pres">
      <dgm:prSet presAssocID="{3B222EC1-3742-48F9-A42B-BFE117CA783D}" presName="linearProcess" presStyleCnt="0"/>
      <dgm:spPr/>
    </dgm:pt>
    <dgm:pt modelId="{3437E3E9-D0FA-47FD-B632-23F090806A1C}" type="pres">
      <dgm:prSet presAssocID="{3125E93D-3107-44CC-A120-EB5D152819E3}" presName="textNode" presStyleLbl="node1" presStyleIdx="0" presStyleCnt="5" custScaleX="347196" custLinFactX="2745" custLinFactNeighborX="100000" custLinFactNeighborY="-4061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AEF969-301A-40C5-BAFC-3D5647204074}" type="pres">
      <dgm:prSet presAssocID="{A2F61F67-33F8-475A-BF22-5D30AA4F2D54}" presName="sibTrans" presStyleCnt="0"/>
      <dgm:spPr/>
    </dgm:pt>
    <dgm:pt modelId="{2DD4EF2A-69D6-47C3-8C25-BD47E51DDF8C}" type="pres">
      <dgm:prSet presAssocID="{6FB970A2-CB7B-4B7E-B324-C9992F5E2F3D}" presName="textNode" presStyleLbl="node1" presStyleIdx="1" presStyleCnt="5" custScaleX="404421" custLinFactX="-26716" custLinFactNeighborX="-100000" custLinFactNeighborY="2989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541535B-E6A1-4834-BD54-31C76153435A}" type="pres">
      <dgm:prSet presAssocID="{1F609D8A-16E2-4F59-9EB9-833D65E09D3A}" presName="sibTrans" presStyleCnt="0"/>
      <dgm:spPr/>
    </dgm:pt>
    <dgm:pt modelId="{E8700D76-AB27-4507-9997-43EEE1CAD2A9}" type="pres">
      <dgm:prSet presAssocID="{0D4ED48C-B3AD-4875-84AD-8F87776B4DDB}" presName="textNode" presStyleLbl="node1" presStyleIdx="2" presStyleCnt="5" custScaleY="174075" custLinFactNeighborX="-67615" custLinFactNeighborY="-716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EA7D3FD-A463-456E-9BA4-F3FDDC56F8C5}" type="pres">
      <dgm:prSet presAssocID="{362857E7-2E75-4232-BDB0-052594925493}" presName="sibTrans" presStyleCnt="0"/>
      <dgm:spPr/>
    </dgm:pt>
    <dgm:pt modelId="{5C7584E9-883B-40F5-87D7-63B7113BEDFE}" type="pres">
      <dgm:prSet presAssocID="{EDA3A0E2-6129-4D06-907C-F94252C78F4E}" presName="textNode" presStyleLbl="node1" presStyleIdx="3" presStyleCnt="5" custScaleY="126376" custLinFactNeighborX="73360" custLinFactNeighborY="5565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FD068A-AB4A-427B-BDF6-D743B3C5B597}" type="pres">
      <dgm:prSet presAssocID="{E2D759E2-8B1C-4B7D-B91F-B5A8B0AE69E3}" presName="sibTrans" presStyleCnt="0"/>
      <dgm:spPr/>
    </dgm:pt>
    <dgm:pt modelId="{04DA4EBB-CC67-466B-BE0B-BFD3865F9D34}" type="pres">
      <dgm:prSet presAssocID="{4B091680-2232-4C37-BB96-51943A0E4764}" presName="textNode" presStyleLbl="node1" presStyleIdx="4" presStyleCnt="5" custLinFactX="-97938" custLinFactNeighborX="-100000" custLinFactNeighborY="-75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D98ECE3-7201-4E77-A3DA-ABA8E1D9BB8F}" type="presOf" srcId="{6FB970A2-CB7B-4B7E-B324-C9992F5E2F3D}" destId="{2DD4EF2A-69D6-47C3-8C25-BD47E51DDF8C}" srcOrd="0" destOrd="0" presId="urn:microsoft.com/office/officeart/2005/8/layout/hProcess9"/>
    <dgm:cxn modelId="{9D3D536B-9707-4887-9C8A-3FD26BFB0398}" srcId="{3B222EC1-3742-48F9-A42B-BFE117CA783D}" destId="{3125E93D-3107-44CC-A120-EB5D152819E3}" srcOrd="0" destOrd="0" parTransId="{D1F58259-B5FB-4A8E-9F73-4B65E01B5DC7}" sibTransId="{A2F61F67-33F8-475A-BF22-5D30AA4F2D54}"/>
    <dgm:cxn modelId="{C4CC74AD-D5CF-4BAD-8D2A-C121B0DF6BDB}" type="presOf" srcId="{4B091680-2232-4C37-BB96-51943A0E4764}" destId="{04DA4EBB-CC67-466B-BE0B-BFD3865F9D34}" srcOrd="0" destOrd="0" presId="urn:microsoft.com/office/officeart/2005/8/layout/hProcess9"/>
    <dgm:cxn modelId="{8E0E711A-8F71-435E-BD18-048BA8800D6A}" srcId="{3B222EC1-3742-48F9-A42B-BFE117CA783D}" destId="{EDA3A0E2-6129-4D06-907C-F94252C78F4E}" srcOrd="3" destOrd="0" parTransId="{5030F7B1-1FAB-419A-B69C-974EF21AD59F}" sibTransId="{E2D759E2-8B1C-4B7D-B91F-B5A8B0AE69E3}"/>
    <dgm:cxn modelId="{96762986-2D44-444C-9B4E-64699B3F487E}" srcId="{3B222EC1-3742-48F9-A42B-BFE117CA783D}" destId="{4B091680-2232-4C37-BB96-51943A0E4764}" srcOrd="4" destOrd="0" parTransId="{BBE016A6-E37E-4A7E-ADCF-DC5051644378}" sibTransId="{E773D019-B8C0-46F0-AEF2-1DEA84D3BEE4}"/>
    <dgm:cxn modelId="{77D2035A-61B4-4C6A-B0F5-D5DC71A326D2}" srcId="{3B222EC1-3742-48F9-A42B-BFE117CA783D}" destId="{0D4ED48C-B3AD-4875-84AD-8F87776B4DDB}" srcOrd="2" destOrd="0" parTransId="{A5DD298C-6A1C-4D61-83AB-E9145B1D8D55}" sibTransId="{362857E7-2E75-4232-BDB0-052594925493}"/>
    <dgm:cxn modelId="{7427CCA7-73B8-4C1D-A1D1-02F3DA966948}" type="presOf" srcId="{0D4ED48C-B3AD-4875-84AD-8F87776B4DDB}" destId="{E8700D76-AB27-4507-9997-43EEE1CAD2A9}" srcOrd="0" destOrd="0" presId="urn:microsoft.com/office/officeart/2005/8/layout/hProcess9"/>
    <dgm:cxn modelId="{72E89129-5839-4690-8EDA-E85DCCD4C312}" type="presOf" srcId="{3B222EC1-3742-48F9-A42B-BFE117CA783D}" destId="{29ECDD52-732C-498F-8FB5-CC013A5EC83B}" srcOrd="0" destOrd="0" presId="urn:microsoft.com/office/officeart/2005/8/layout/hProcess9"/>
    <dgm:cxn modelId="{5F8DB3EB-2CAF-4104-AC18-05F8F33AF196}" srcId="{3B222EC1-3742-48F9-A42B-BFE117CA783D}" destId="{6FB970A2-CB7B-4B7E-B324-C9992F5E2F3D}" srcOrd="1" destOrd="0" parTransId="{896E1B8B-75EE-4099-929D-D69A33E69E31}" sibTransId="{1F609D8A-16E2-4F59-9EB9-833D65E09D3A}"/>
    <dgm:cxn modelId="{5C3EB516-48C4-48AC-873A-F3734BE71A4B}" type="presOf" srcId="{EDA3A0E2-6129-4D06-907C-F94252C78F4E}" destId="{5C7584E9-883B-40F5-87D7-63B7113BEDFE}" srcOrd="0" destOrd="0" presId="urn:microsoft.com/office/officeart/2005/8/layout/hProcess9"/>
    <dgm:cxn modelId="{2C6779B3-BBDB-42B4-A864-EA554F4C8871}" type="presOf" srcId="{3125E93D-3107-44CC-A120-EB5D152819E3}" destId="{3437E3E9-D0FA-47FD-B632-23F090806A1C}" srcOrd="0" destOrd="0" presId="urn:microsoft.com/office/officeart/2005/8/layout/hProcess9"/>
    <dgm:cxn modelId="{1F20E440-F907-437D-B6CB-CCFCE62A51F3}" type="presParOf" srcId="{29ECDD52-732C-498F-8FB5-CC013A5EC83B}" destId="{8A570557-D9DF-43B5-9178-6D2A8664A7DC}" srcOrd="0" destOrd="0" presId="urn:microsoft.com/office/officeart/2005/8/layout/hProcess9"/>
    <dgm:cxn modelId="{382FAAFA-D56F-464C-8632-3CD0D2454E9A}" type="presParOf" srcId="{29ECDD52-732C-498F-8FB5-CC013A5EC83B}" destId="{5B158BAB-FFA5-45A2-931B-D94513CE2FF2}" srcOrd="1" destOrd="0" presId="urn:microsoft.com/office/officeart/2005/8/layout/hProcess9"/>
    <dgm:cxn modelId="{BB61810C-4AED-450B-89D9-8F47063C5519}" type="presParOf" srcId="{5B158BAB-FFA5-45A2-931B-D94513CE2FF2}" destId="{3437E3E9-D0FA-47FD-B632-23F090806A1C}" srcOrd="0" destOrd="0" presId="urn:microsoft.com/office/officeart/2005/8/layout/hProcess9"/>
    <dgm:cxn modelId="{B4EFA89B-6F74-4E7F-8497-3FD394B77578}" type="presParOf" srcId="{5B158BAB-FFA5-45A2-931B-D94513CE2FF2}" destId="{88AEF969-301A-40C5-BAFC-3D5647204074}" srcOrd="1" destOrd="0" presId="urn:microsoft.com/office/officeart/2005/8/layout/hProcess9"/>
    <dgm:cxn modelId="{7B487583-6AF5-4870-8792-63ADD26131EF}" type="presParOf" srcId="{5B158BAB-FFA5-45A2-931B-D94513CE2FF2}" destId="{2DD4EF2A-69D6-47C3-8C25-BD47E51DDF8C}" srcOrd="2" destOrd="0" presId="urn:microsoft.com/office/officeart/2005/8/layout/hProcess9"/>
    <dgm:cxn modelId="{620FF3F0-E3C9-4C53-BCBF-07FA8E42BE8D}" type="presParOf" srcId="{5B158BAB-FFA5-45A2-931B-D94513CE2FF2}" destId="{2541535B-E6A1-4834-BD54-31C76153435A}" srcOrd="3" destOrd="0" presId="urn:microsoft.com/office/officeart/2005/8/layout/hProcess9"/>
    <dgm:cxn modelId="{28F36145-CE52-402A-A1F4-3D6110E68DCE}" type="presParOf" srcId="{5B158BAB-FFA5-45A2-931B-D94513CE2FF2}" destId="{E8700D76-AB27-4507-9997-43EEE1CAD2A9}" srcOrd="4" destOrd="0" presId="urn:microsoft.com/office/officeart/2005/8/layout/hProcess9"/>
    <dgm:cxn modelId="{B397AC33-7560-4EF0-9C28-678937D6A3A9}" type="presParOf" srcId="{5B158BAB-FFA5-45A2-931B-D94513CE2FF2}" destId="{4EA7D3FD-A463-456E-9BA4-F3FDDC56F8C5}" srcOrd="5" destOrd="0" presId="urn:microsoft.com/office/officeart/2005/8/layout/hProcess9"/>
    <dgm:cxn modelId="{27B7B183-5DD4-44D4-85AE-BC0F403D2BC7}" type="presParOf" srcId="{5B158BAB-FFA5-45A2-931B-D94513CE2FF2}" destId="{5C7584E9-883B-40F5-87D7-63B7113BEDFE}" srcOrd="6" destOrd="0" presId="urn:microsoft.com/office/officeart/2005/8/layout/hProcess9"/>
    <dgm:cxn modelId="{23B05444-678D-47A3-AC64-8DE82ACBAE0A}" type="presParOf" srcId="{5B158BAB-FFA5-45A2-931B-D94513CE2FF2}" destId="{47FD068A-AB4A-427B-BDF6-D743B3C5B597}" srcOrd="7" destOrd="0" presId="urn:microsoft.com/office/officeart/2005/8/layout/hProcess9"/>
    <dgm:cxn modelId="{2A9412F8-D256-49AF-88F5-78A0A9DA4BBC}" type="presParOf" srcId="{5B158BAB-FFA5-45A2-931B-D94513CE2FF2}" destId="{04DA4EBB-CC67-466B-BE0B-BFD3865F9D34}" srcOrd="8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70557-D9DF-43B5-9178-6D2A8664A7DC}">
      <dsp:nvSpPr>
        <dsp:cNvPr id="0" name=""/>
        <dsp:cNvSpPr/>
      </dsp:nvSpPr>
      <dsp:spPr>
        <a:xfrm>
          <a:off x="263903" y="0"/>
          <a:ext cx="8637995" cy="387371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7E3E9-D0FA-47FD-B632-23F090806A1C}">
      <dsp:nvSpPr>
        <dsp:cNvPr id="0" name=""/>
        <dsp:cNvSpPr/>
      </dsp:nvSpPr>
      <dsp:spPr>
        <a:xfrm>
          <a:off x="196700" y="328877"/>
          <a:ext cx="1927368" cy="1549484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1"/>
              </a:solidFill>
            </a:rPr>
            <a:t>１～２年目</a:t>
          </a:r>
          <a:endParaRPr kumimoji="1" lang="en-US" altLang="ja-JP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1"/>
              </a:solidFill>
            </a:rPr>
            <a:t>汐田総合病院</a:t>
          </a:r>
          <a:endParaRPr kumimoji="1" lang="en-US" altLang="ja-JP" sz="2000" b="1" kern="1200" dirty="0">
            <a:solidFill>
              <a:schemeClr val="tx1"/>
            </a:solidFill>
          </a:endParaRPr>
        </a:p>
      </dsp:txBody>
      <dsp:txXfrm>
        <a:off x="272340" y="404517"/>
        <a:ext cx="1776088" cy="1398204"/>
      </dsp:txXfrm>
    </dsp:sp>
    <dsp:sp modelId="{2DD4EF2A-69D6-47C3-8C25-BD47E51DDF8C}">
      <dsp:nvSpPr>
        <dsp:cNvPr id="0" name=""/>
        <dsp:cNvSpPr/>
      </dsp:nvSpPr>
      <dsp:spPr>
        <a:xfrm>
          <a:off x="2128229" y="1497948"/>
          <a:ext cx="1891536" cy="154948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1"/>
              </a:solidFill>
            </a:rPr>
            <a:t>３年目</a:t>
          </a:r>
          <a:endParaRPr kumimoji="1" lang="en-US" altLang="ja-JP" sz="2000" b="1" kern="1200" dirty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1"/>
              </a:solidFill>
            </a:rPr>
            <a:t>済生会横浜市</a:t>
          </a:r>
          <a:endParaRPr kumimoji="1" lang="en-US" altLang="ja-JP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1"/>
              </a:solidFill>
            </a:rPr>
            <a:t>東部病院</a:t>
          </a:r>
          <a:endParaRPr kumimoji="1" lang="ja-JP" altLang="en-US" sz="2000" b="1" kern="1200" dirty="0">
            <a:solidFill>
              <a:schemeClr val="tx1"/>
            </a:solidFill>
          </a:endParaRPr>
        </a:p>
      </dsp:txBody>
      <dsp:txXfrm>
        <a:off x="2203869" y="1573588"/>
        <a:ext cx="1740256" cy="1398204"/>
      </dsp:txXfrm>
    </dsp:sp>
    <dsp:sp modelId="{500F84C8-A544-45E9-83F2-B96E4A8F6AC3}">
      <dsp:nvSpPr>
        <dsp:cNvPr id="0" name=""/>
        <dsp:cNvSpPr/>
      </dsp:nvSpPr>
      <dsp:spPr>
        <a:xfrm>
          <a:off x="4198826" y="2221154"/>
          <a:ext cx="2698250" cy="165255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1"/>
              </a:solidFill>
            </a:rPr>
            <a:t>４年目</a:t>
          </a:r>
          <a:endParaRPr kumimoji="1" lang="en-US" altLang="ja-JP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1"/>
              </a:solidFill>
            </a:rPr>
            <a:t>汐田総合病院</a:t>
          </a:r>
          <a:endParaRPr kumimoji="1" lang="en-US" altLang="ja-JP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1"/>
              </a:solidFill>
            </a:rPr>
            <a:t>診療所・老健</a:t>
          </a:r>
          <a:endParaRPr kumimoji="1" lang="en-US" altLang="ja-JP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1"/>
              </a:solidFill>
            </a:rPr>
            <a:t>訪問看護</a:t>
          </a:r>
          <a:endParaRPr kumimoji="1" lang="en-US" altLang="ja-JP" sz="2000" b="1" kern="1200" dirty="0">
            <a:solidFill>
              <a:schemeClr val="tx1"/>
            </a:solidFill>
          </a:endParaRPr>
        </a:p>
      </dsp:txBody>
      <dsp:txXfrm>
        <a:off x="4279497" y="2301825"/>
        <a:ext cx="2536908" cy="1491213"/>
      </dsp:txXfrm>
    </dsp:sp>
    <dsp:sp modelId="{A9FB3344-A398-44D4-9E64-FFD4071E68F5}">
      <dsp:nvSpPr>
        <dsp:cNvPr id="0" name=""/>
        <dsp:cNvSpPr/>
      </dsp:nvSpPr>
      <dsp:spPr>
        <a:xfrm>
          <a:off x="6471875" y="557736"/>
          <a:ext cx="2698250" cy="1549484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b="1" kern="1200" dirty="0" smtClean="0">
              <a:solidFill>
                <a:schemeClr val="tx1"/>
              </a:solidFill>
            </a:rPr>
            <a:t>５年目</a:t>
          </a:r>
          <a:endParaRPr kumimoji="1" lang="en-US" altLang="ja-JP" sz="2100" b="1" kern="1200" dirty="0" smtClean="0">
            <a:solidFill>
              <a:schemeClr val="tx1"/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b="1" kern="1200" dirty="0" smtClean="0">
              <a:solidFill>
                <a:schemeClr val="tx1"/>
              </a:solidFill>
            </a:rPr>
            <a:t>汐田総合病院</a:t>
          </a:r>
          <a:endParaRPr kumimoji="1" lang="en-US" altLang="ja-JP" sz="2100" b="1" kern="1200" dirty="0" smtClean="0">
            <a:solidFill>
              <a:schemeClr val="tx1"/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b="1" kern="1200" dirty="0" smtClean="0">
              <a:solidFill>
                <a:schemeClr val="tx1"/>
              </a:solidFill>
            </a:rPr>
            <a:t>他施設選択</a:t>
          </a:r>
          <a:endParaRPr kumimoji="1" lang="en-US" altLang="ja-JP" sz="2100" b="1" kern="1200" dirty="0">
            <a:solidFill>
              <a:schemeClr val="tx1"/>
            </a:solidFill>
          </a:endParaRPr>
        </a:p>
      </dsp:txBody>
      <dsp:txXfrm>
        <a:off x="6547515" y="633376"/>
        <a:ext cx="2546970" cy="13982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70557-D9DF-43B5-9178-6D2A8664A7DC}">
      <dsp:nvSpPr>
        <dsp:cNvPr id="0" name=""/>
        <dsp:cNvSpPr/>
      </dsp:nvSpPr>
      <dsp:spPr>
        <a:xfrm>
          <a:off x="613789" y="0"/>
          <a:ext cx="6746773" cy="387371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7E3E9-D0FA-47FD-B632-23F090806A1C}">
      <dsp:nvSpPr>
        <dsp:cNvPr id="0" name=""/>
        <dsp:cNvSpPr/>
      </dsp:nvSpPr>
      <dsp:spPr>
        <a:xfrm>
          <a:off x="77241" y="532759"/>
          <a:ext cx="2549406" cy="1549484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>
              <a:solidFill>
                <a:schemeClr val="tx1"/>
              </a:solidFill>
            </a:rPr>
            <a:t>１年目</a:t>
          </a:r>
          <a:endParaRPr kumimoji="1" lang="en-US" altLang="ja-JP" sz="28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>
              <a:solidFill>
                <a:schemeClr val="tx1"/>
              </a:solidFill>
            </a:rPr>
            <a:t>東部病院</a:t>
          </a:r>
          <a:endParaRPr kumimoji="1" lang="ja-JP" altLang="en-US" sz="2800" kern="1200" dirty="0">
            <a:solidFill>
              <a:schemeClr val="tx1"/>
            </a:solidFill>
          </a:endParaRPr>
        </a:p>
      </dsp:txBody>
      <dsp:txXfrm>
        <a:off x="152881" y="608399"/>
        <a:ext cx="2398126" cy="1398204"/>
      </dsp:txXfrm>
    </dsp:sp>
    <dsp:sp modelId="{2DD4EF2A-69D6-47C3-8C25-BD47E51DDF8C}">
      <dsp:nvSpPr>
        <dsp:cNvPr id="0" name=""/>
        <dsp:cNvSpPr/>
      </dsp:nvSpPr>
      <dsp:spPr>
        <a:xfrm>
          <a:off x="2359645" y="1625253"/>
          <a:ext cx="2969600" cy="154948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>
              <a:solidFill>
                <a:schemeClr val="tx1"/>
              </a:solidFill>
            </a:rPr>
            <a:t>２～４年目</a:t>
          </a:r>
          <a:endParaRPr kumimoji="1" lang="en-US" altLang="ja-JP" sz="2800" kern="1200" dirty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>
              <a:solidFill>
                <a:schemeClr val="tx1"/>
              </a:solidFill>
            </a:rPr>
            <a:t>汐田総合病院</a:t>
          </a:r>
        </a:p>
      </dsp:txBody>
      <dsp:txXfrm>
        <a:off x="2435285" y="1700893"/>
        <a:ext cx="2818320" cy="1398204"/>
      </dsp:txXfrm>
    </dsp:sp>
    <dsp:sp modelId="{E8700D76-AB27-4507-9997-43EEE1CAD2A9}">
      <dsp:nvSpPr>
        <dsp:cNvPr id="0" name=""/>
        <dsp:cNvSpPr/>
      </dsp:nvSpPr>
      <dsp:spPr>
        <a:xfrm>
          <a:off x="5592503" y="477264"/>
          <a:ext cx="734284" cy="2697264"/>
        </a:xfrm>
        <a:prstGeom prst="roundRect">
          <a:avLst/>
        </a:prstGeom>
        <a:solidFill>
          <a:srgbClr val="FF9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>
              <a:solidFill>
                <a:schemeClr val="tx1"/>
              </a:solidFill>
            </a:rPr>
            <a:t>５</a:t>
          </a:r>
          <a:endParaRPr kumimoji="1" lang="en-US" altLang="ja-JP" sz="2400" kern="1200" dirty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>
              <a:solidFill>
                <a:schemeClr val="tx1"/>
              </a:solidFill>
            </a:rPr>
            <a:t>年</a:t>
          </a:r>
          <a:endParaRPr kumimoji="1" lang="en-US" altLang="ja-JP" sz="2400" kern="1200" dirty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>
              <a:solidFill>
                <a:schemeClr val="tx1"/>
              </a:solidFill>
            </a:rPr>
            <a:t>目</a:t>
          </a:r>
          <a:endParaRPr kumimoji="1" lang="en-US" altLang="ja-JP" sz="2400" kern="1200" dirty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>
              <a:solidFill>
                <a:schemeClr val="tx1"/>
              </a:solidFill>
            </a:rPr>
            <a:t>選</a:t>
          </a:r>
          <a:endParaRPr kumimoji="1" lang="en-US" altLang="ja-JP" sz="2400" kern="1200" dirty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>
              <a:solidFill>
                <a:schemeClr val="tx1"/>
              </a:solidFill>
            </a:rPr>
            <a:t>択</a:t>
          </a:r>
        </a:p>
      </dsp:txBody>
      <dsp:txXfrm>
        <a:off x="5628348" y="513109"/>
        <a:ext cx="662594" cy="2625574"/>
      </dsp:txXfrm>
    </dsp:sp>
    <dsp:sp modelId="{5C7584E9-883B-40F5-87D7-63B7113BEDFE}">
      <dsp:nvSpPr>
        <dsp:cNvPr id="0" name=""/>
        <dsp:cNvSpPr/>
      </dsp:nvSpPr>
      <dsp:spPr>
        <a:xfrm>
          <a:off x="6448900" y="1820194"/>
          <a:ext cx="734284" cy="195817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>
              <a:solidFill>
                <a:schemeClr val="tx1"/>
              </a:solidFill>
            </a:rPr>
            <a:t>汐田総合病院</a:t>
          </a:r>
        </a:p>
      </dsp:txBody>
      <dsp:txXfrm>
        <a:off x="6484745" y="1856039"/>
        <a:ext cx="662594" cy="1886485"/>
      </dsp:txXfrm>
    </dsp:sp>
    <dsp:sp modelId="{04DA4EBB-CC67-466B-BE0B-BFD3865F9D34}">
      <dsp:nvSpPr>
        <dsp:cNvPr id="0" name=""/>
        <dsp:cNvSpPr/>
      </dsp:nvSpPr>
      <dsp:spPr>
        <a:xfrm>
          <a:off x="6426866" y="0"/>
          <a:ext cx="734284" cy="1549484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solidFill>
                <a:schemeClr val="tx1"/>
              </a:solidFill>
            </a:rPr>
            <a:t>東部</a:t>
          </a:r>
          <a:endParaRPr kumimoji="1" lang="en-US" altLang="ja-JP" sz="2000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solidFill>
                <a:schemeClr val="tx1"/>
              </a:solidFill>
            </a:rPr>
            <a:t>病院</a:t>
          </a:r>
          <a:endParaRPr kumimoji="1" lang="ja-JP" altLang="en-US" sz="2000" kern="1200" dirty="0">
            <a:solidFill>
              <a:schemeClr val="tx1"/>
            </a:solidFill>
          </a:endParaRPr>
        </a:p>
      </dsp:txBody>
      <dsp:txXfrm>
        <a:off x="6462711" y="35845"/>
        <a:ext cx="662594" cy="1477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1015"/>
          </a:xfrm>
          <a:prstGeom prst="rect">
            <a:avLst/>
          </a:prstGeom>
        </p:spPr>
        <p:txBody>
          <a:bodyPr vert="horz" lIns="96607" tIns="48303" rIns="96607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700" y="0"/>
            <a:ext cx="2984871" cy="501015"/>
          </a:xfrm>
          <a:prstGeom prst="rect">
            <a:avLst/>
          </a:prstGeom>
        </p:spPr>
        <p:txBody>
          <a:bodyPr vert="horz" lIns="96607" tIns="48303" rIns="96607" bIns="48303" rtlCol="0"/>
          <a:lstStyle>
            <a:lvl1pPr algn="r">
              <a:defRPr sz="1300"/>
            </a:lvl1pPr>
          </a:lstStyle>
          <a:p>
            <a:fld id="{4A32D7D9-377F-4C60-8229-E146EA1A1EF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517548"/>
            <a:ext cx="2984871" cy="501015"/>
          </a:xfrm>
          <a:prstGeom prst="rect">
            <a:avLst/>
          </a:prstGeom>
        </p:spPr>
        <p:txBody>
          <a:bodyPr vert="horz" lIns="96607" tIns="48303" rIns="96607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700" y="9517548"/>
            <a:ext cx="2984871" cy="501015"/>
          </a:xfrm>
          <a:prstGeom prst="rect">
            <a:avLst/>
          </a:prstGeom>
        </p:spPr>
        <p:txBody>
          <a:bodyPr vert="horz" lIns="96607" tIns="48303" rIns="96607" bIns="48303" rtlCol="0" anchor="b"/>
          <a:lstStyle>
            <a:lvl1pPr algn="r">
              <a:defRPr sz="1300"/>
            </a:lvl1pPr>
          </a:lstStyle>
          <a:p>
            <a:fld id="{359C2A53-C7E3-4276-9AB6-7B2166027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269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84871" cy="502755"/>
          </a:xfrm>
          <a:prstGeom prst="rect">
            <a:avLst/>
          </a:prstGeom>
        </p:spPr>
        <p:txBody>
          <a:bodyPr vert="horz" lIns="96607" tIns="48303" rIns="96607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3"/>
            <a:ext cx="2984871" cy="502755"/>
          </a:xfrm>
          <a:prstGeom prst="rect">
            <a:avLst/>
          </a:prstGeom>
        </p:spPr>
        <p:txBody>
          <a:bodyPr vert="horz" lIns="96607" tIns="48303" rIns="96607" bIns="48303" rtlCol="0"/>
          <a:lstStyle>
            <a:lvl1pPr algn="r">
              <a:defRPr sz="1300"/>
            </a:lvl1pPr>
          </a:lstStyle>
          <a:p>
            <a:fld id="{1F40936F-A9B1-40EA-A7AF-D022851EC1E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0950"/>
            <a:ext cx="4513263" cy="33861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7" tIns="48303" rIns="96607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3"/>
            <a:ext cx="5510530" cy="3945494"/>
          </a:xfrm>
          <a:prstGeom prst="rect">
            <a:avLst/>
          </a:prstGeom>
        </p:spPr>
        <p:txBody>
          <a:bodyPr vert="horz" lIns="96607" tIns="48303" rIns="96607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7551"/>
            <a:ext cx="2984871" cy="502753"/>
          </a:xfrm>
          <a:prstGeom prst="rect">
            <a:avLst/>
          </a:prstGeom>
        </p:spPr>
        <p:txBody>
          <a:bodyPr vert="horz" lIns="96607" tIns="48303" rIns="96607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7551"/>
            <a:ext cx="2984871" cy="502753"/>
          </a:xfrm>
          <a:prstGeom prst="rect">
            <a:avLst/>
          </a:prstGeom>
        </p:spPr>
        <p:txBody>
          <a:bodyPr vert="horz" lIns="96607" tIns="48303" rIns="96607" bIns="48303" rtlCol="0" anchor="b"/>
          <a:lstStyle>
            <a:lvl1pPr algn="r">
              <a:defRPr sz="1300"/>
            </a:lvl1pPr>
          </a:lstStyle>
          <a:p>
            <a:fld id="{542C0050-206E-4120-8A3B-E672B493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77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 u="sng">
                <a:solidFill>
                  <a:schemeClr val="tx1"/>
                </a:solidFill>
                <a:latin typeface="Times" pitchFamily="18" charset="0"/>
                <a:ea typeface="ＭＳ Ｐゴシック" charset="-128"/>
              </a:defRPr>
            </a:lvl1pPr>
            <a:lvl2pPr marL="784933" indent="-301897" eaLnBrk="0" hangingPunct="0">
              <a:defRPr kumimoji="1" sz="2500" u="sng">
                <a:solidFill>
                  <a:schemeClr val="tx1"/>
                </a:solidFill>
                <a:latin typeface="Times" pitchFamily="18" charset="0"/>
                <a:ea typeface="ＭＳ Ｐゴシック" charset="-128"/>
              </a:defRPr>
            </a:lvl2pPr>
            <a:lvl3pPr marL="1207589" indent="-241518" eaLnBrk="0" hangingPunct="0">
              <a:defRPr kumimoji="1" sz="2500" u="sng">
                <a:solidFill>
                  <a:schemeClr val="tx1"/>
                </a:solidFill>
                <a:latin typeface="Times" pitchFamily="18" charset="0"/>
                <a:ea typeface="ＭＳ Ｐゴシック" charset="-128"/>
              </a:defRPr>
            </a:lvl3pPr>
            <a:lvl4pPr marL="1690624" indent="-241518" eaLnBrk="0" hangingPunct="0">
              <a:defRPr kumimoji="1" sz="2500" u="sng">
                <a:solidFill>
                  <a:schemeClr val="tx1"/>
                </a:solidFill>
                <a:latin typeface="Times" pitchFamily="18" charset="0"/>
                <a:ea typeface="ＭＳ Ｐゴシック" charset="-128"/>
              </a:defRPr>
            </a:lvl4pPr>
            <a:lvl5pPr marL="2173660" indent="-241518" eaLnBrk="0" hangingPunct="0">
              <a:defRPr kumimoji="1" sz="2500" u="sng">
                <a:solidFill>
                  <a:schemeClr val="tx1"/>
                </a:solidFill>
                <a:latin typeface="Times" pitchFamily="18" charset="0"/>
                <a:ea typeface="ＭＳ Ｐゴシック" charset="-128"/>
              </a:defRPr>
            </a:lvl5pPr>
            <a:lvl6pPr marL="2656696" indent="-241518" eaLnBrk="0" fontAlgn="base" hangingPunct="0">
              <a:spcBef>
                <a:spcPct val="0"/>
              </a:spcBef>
              <a:spcAft>
                <a:spcPct val="0"/>
              </a:spcAft>
              <a:defRPr kumimoji="1" sz="2500" u="sng">
                <a:solidFill>
                  <a:schemeClr val="tx1"/>
                </a:solidFill>
                <a:latin typeface="Times" pitchFamily="18" charset="0"/>
                <a:ea typeface="ＭＳ Ｐゴシック" charset="-128"/>
              </a:defRPr>
            </a:lvl6pPr>
            <a:lvl7pPr marL="3139731" indent="-241518" eaLnBrk="0" fontAlgn="base" hangingPunct="0">
              <a:spcBef>
                <a:spcPct val="0"/>
              </a:spcBef>
              <a:spcAft>
                <a:spcPct val="0"/>
              </a:spcAft>
              <a:defRPr kumimoji="1" sz="2500" u="sng">
                <a:solidFill>
                  <a:schemeClr val="tx1"/>
                </a:solidFill>
                <a:latin typeface="Times" pitchFamily="18" charset="0"/>
                <a:ea typeface="ＭＳ Ｐゴシック" charset="-128"/>
              </a:defRPr>
            </a:lvl7pPr>
            <a:lvl8pPr marL="3622767" indent="-241518" eaLnBrk="0" fontAlgn="base" hangingPunct="0">
              <a:spcBef>
                <a:spcPct val="0"/>
              </a:spcBef>
              <a:spcAft>
                <a:spcPct val="0"/>
              </a:spcAft>
              <a:defRPr kumimoji="1" sz="2500" u="sng">
                <a:solidFill>
                  <a:schemeClr val="tx1"/>
                </a:solidFill>
                <a:latin typeface="Times" pitchFamily="18" charset="0"/>
                <a:ea typeface="ＭＳ Ｐゴシック" charset="-128"/>
              </a:defRPr>
            </a:lvl8pPr>
            <a:lvl9pPr marL="4105802" indent="-241518" eaLnBrk="0" fontAlgn="base" hangingPunct="0">
              <a:spcBef>
                <a:spcPct val="0"/>
              </a:spcBef>
              <a:spcAft>
                <a:spcPct val="0"/>
              </a:spcAft>
              <a:defRPr kumimoji="1" sz="2500" u="sng">
                <a:solidFill>
                  <a:schemeClr val="tx1"/>
                </a:solidFill>
                <a:latin typeface="Times" pitchFamily="18" charset="0"/>
                <a:ea typeface="ＭＳ Ｐゴシック" charset="-128"/>
              </a:defRPr>
            </a:lvl9pPr>
          </a:lstStyle>
          <a:p>
            <a:pPr eaLnBrk="1" hangingPunct="1"/>
            <a:fld id="{CCEBEA13-3F05-44F2-80D4-6D7B5BA97386}" type="slidenum">
              <a:rPr lang="en-US" altLang="ja-JP" sz="1300" u="none">
                <a:ea typeface="Osaka" charset="-128"/>
              </a:rPr>
              <a:pPr eaLnBrk="1" hangingPunct="1"/>
              <a:t>1</a:t>
            </a:fld>
            <a:endParaRPr lang="en-US" altLang="ja-JP" sz="1300" u="none">
              <a:ea typeface="Osaka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1250950"/>
            <a:ext cx="4513263" cy="338613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159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C0050-206E-4120-8A3B-E672B4930EC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455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C0050-206E-4120-8A3B-E672B4930EC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468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C0050-206E-4120-8A3B-E672B4930EC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216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C0050-206E-4120-8A3B-E672B4930EC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216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81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88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53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58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82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90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87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11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43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87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3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06B90-046C-4E95-953F-76B533BF9CA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93CC0-98CE-483E-A90E-7952C6F14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09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455684" y="680484"/>
            <a:ext cx="8480265" cy="321103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sz="3600" dirty="0"/>
              <a:t>　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2000" b="1" dirty="0"/>
              <a:t>　</a:t>
            </a:r>
            <a:r>
              <a:rPr lang="en-US" altLang="ja-JP" sz="4900" b="1" dirty="0"/>
              <a:t/>
            </a:r>
            <a:br>
              <a:rPr lang="en-US" altLang="ja-JP" sz="4900" b="1" dirty="0"/>
            </a:br>
            <a:r>
              <a:rPr lang="ja-JP" altLang="en-US" sz="4900" b="1" dirty="0" smtClean="0"/>
              <a:t>地域看護師育成</a:t>
            </a:r>
            <a:r>
              <a:rPr lang="en-US" altLang="ja-JP" sz="4900" b="1" dirty="0" smtClean="0"/>
              <a:t/>
            </a:r>
            <a:br>
              <a:rPr lang="en-US" altLang="ja-JP" sz="4900" b="1" dirty="0" smtClean="0"/>
            </a:br>
            <a:r>
              <a:rPr lang="ja-JP" altLang="en-US" sz="4000" b="1" dirty="0" smtClean="0">
                <a:solidFill>
                  <a:srgbClr val="7030A0"/>
                </a:solidFill>
              </a:rPr>
              <a:t>人材交流の紹介</a:t>
            </a:r>
            <a:r>
              <a:rPr lang="en-US" altLang="ja-JP" sz="2700" b="1" dirty="0">
                <a:solidFill>
                  <a:srgbClr val="7030A0"/>
                </a:solidFill>
              </a:rPr>
              <a:t/>
            </a:r>
            <a:br>
              <a:rPr lang="en-US" altLang="ja-JP" sz="2700" b="1" dirty="0">
                <a:solidFill>
                  <a:srgbClr val="7030A0"/>
                </a:solidFill>
              </a:rPr>
            </a:br>
            <a:r>
              <a:rPr lang="en-US" altLang="ja-JP" sz="2700" b="1" dirty="0" smtClean="0">
                <a:solidFill>
                  <a:srgbClr val="7030A0"/>
                </a:solidFill>
              </a:rPr>
              <a:t/>
            </a:r>
            <a:br>
              <a:rPr lang="en-US" altLang="ja-JP" sz="2700" b="1" dirty="0" smtClean="0">
                <a:solidFill>
                  <a:srgbClr val="7030A0"/>
                </a:solidFill>
              </a:rPr>
            </a:br>
            <a:r>
              <a:rPr lang="en-US" altLang="ja-JP" sz="2700" b="1" dirty="0" smtClean="0"/>
              <a:t>2023/8/9</a:t>
            </a:r>
            <a:endParaRPr lang="ja-JP" altLang="en-US" sz="2700" b="1" dirty="0"/>
          </a:p>
        </p:txBody>
      </p:sp>
      <p:sp>
        <p:nvSpPr>
          <p:cNvPr id="6" name="サブタイトル 1"/>
          <p:cNvSpPr txBox="1">
            <a:spLocks/>
          </p:cNvSpPr>
          <p:nvPr/>
        </p:nvSpPr>
        <p:spPr>
          <a:xfrm>
            <a:off x="4541521" y="4625339"/>
            <a:ext cx="3487784" cy="105610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汐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田総合病院　本部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統括看護部長　奥山洋子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59916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47301"/>
            <a:ext cx="7886700" cy="112404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>
                <a:solidFill>
                  <a:srgbClr val="7030A0"/>
                </a:solidFill>
              </a:rPr>
              <a:t>Ⅰ</a:t>
            </a:r>
            <a:r>
              <a:rPr lang="ja-JP" altLang="en-US" dirty="0" err="1" smtClean="0">
                <a:solidFill>
                  <a:srgbClr val="7030A0"/>
                </a:solidFill>
              </a:rPr>
              <a:t>．</a:t>
            </a:r>
            <a:r>
              <a:rPr lang="ja-JP" altLang="en-US" dirty="0" smtClean="0">
                <a:solidFill>
                  <a:srgbClr val="7030A0"/>
                </a:solidFill>
              </a:rPr>
              <a:t>在籍出向</a:t>
            </a:r>
            <a:r>
              <a:rPr lang="en-US" altLang="ja-JP" dirty="0" smtClean="0">
                <a:solidFill>
                  <a:srgbClr val="7030A0"/>
                </a:solidFill>
              </a:rPr>
              <a:t/>
            </a:r>
            <a:br>
              <a:rPr lang="en-US" altLang="ja-JP" dirty="0" smtClean="0">
                <a:solidFill>
                  <a:srgbClr val="7030A0"/>
                </a:solidFill>
              </a:rPr>
            </a:br>
            <a:r>
              <a:rPr lang="ja-JP" altLang="en-US" dirty="0" smtClean="0">
                <a:solidFill>
                  <a:srgbClr val="7030A0"/>
                </a:solidFill>
              </a:rPr>
              <a:t>　１）「</a:t>
            </a:r>
            <a:r>
              <a:rPr lang="ja-JP" altLang="en-US" dirty="0">
                <a:solidFill>
                  <a:srgbClr val="7030A0"/>
                </a:solidFill>
              </a:rPr>
              <a:t>循環型</a:t>
            </a:r>
            <a:r>
              <a:rPr lang="ja-JP" altLang="en-US" dirty="0" smtClean="0">
                <a:solidFill>
                  <a:srgbClr val="7030A0"/>
                </a:solidFill>
              </a:rPr>
              <a:t>」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471613"/>
          <a:ext cx="7886700" cy="470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2203264" y="3744713"/>
            <a:ext cx="5698090" cy="22206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</a:rPr>
              <a:t>①中堅</a:t>
            </a:r>
            <a:r>
              <a:rPr lang="ja-JP" altLang="en-US" sz="2400" b="1" dirty="0">
                <a:solidFill>
                  <a:schemeClr val="tx1"/>
                </a:solidFill>
              </a:rPr>
              <a:t>看護師として経験を積む中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で仕事</a:t>
            </a:r>
            <a:r>
              <a:rPr lang="ja-JP" altLang="en-US" sz="2400" b="1" dirty="0">
                <a:solidFill>
                  <a:schemeClr val="tx1"/>
                </a:solidFill>
              </a:rPr>
              <a:t>への向き合い方、育児・介護などの環境変化に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対応</a:t>
            </a:r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②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地域包括ケア時代の看護を学ぶ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 smtClean="0">
                <a:solidFill>
                  <a:schemeClr val="tx1"/>
                </a:solidFill>
              </a:rPr>
              <a:t>（６ヶ月～１２ヶ月）</a:t>
            </a:r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③連携の促進に寄与する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913576" y="2602956"/>
            <a:ext cx="773077" cy="61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772496" y="1904306"/>
            <a:ext cx="3997234" cy="15022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所属施設に籍をおいたまま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他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事業所</a:t>
            </a:r>
            <a:r>
              <a:rPr lang="ja-JP" altLang="en-US" sz="2400" b="1" dirty="0">
                <a:solidFill>
                  <a:schemeClr val="tx1"/>
                </a:solidFill>
              </a:rPr>
              <a:t>で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の勤務を経験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xmlns="" id="{87370282-ED33-4531-AA7A-0BD135494A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03" y="4409475"/>
            <a:ext cx="1476375" cy="1905000"/>
          </a:xfrm>
          <a:prstGeom prst="rect">
            <a:avLst/>
          </a:prstGeom>
        </p:spPr>
      </p:pic>
      <p:sp>
        <p:nvSpPr>
          <p:cNvPr id="10" name="角丸四角形 9"/>
          <p:cNvSpPr/>
          <p:nvPr/>
        </p:nvSpPr>
        <p:spPr>
          <a:xfrm>
            <a:off x="5830499" y="1904306"/>
            <a:ext cx="2339270" cy="1502230"/>
          </a:xfrm>
          <a:prstGeom prst="roundRect">
            <a:avLst/>
          </a:prstGeom>
          <a:solidFill>
            <a:srgbClr val="F8E4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所属施設へ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帰任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50196" y="122329"/>
            <a:ext cx="2980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人材交流のかたち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9968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50166"/>
            <a:ext cx="7886700" cy="113868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>
                <a:solidFill>
                  <a:srgbClr val="7030A0"/>
                </a:solidFill>
              </a:rPr>
              <a:t>Ⅰ.</a:t>
            </a:r>
            <a:r>
              <a:rPr kumimoji="1" lang="ja-JP" altLang="en-US" dirty="0" smtClean="0">
                <a:solidFill>
                  <a:srgbClr val="7030A0"/>
                </a:solidFill>
              </a:rPr>
              <a:t>在籍出向</a:t>
            </a:r>
            <a:r>
              <a:rPr kumimoji="1" lang="en-US" altLang="ja-JP" dirty="0" smtClean="0">
                <a:solidFill>
                  <a:srgbClr val="7030A0"/>
                </a:solidFill>
              </a:rPr>
              <a:t/>
            </a:r>
            <a:br>
              <a:rPr kumimoji="1" lang="en-US" altLang="ja-JP" dirty="0" smtClean="0">
                <a:solidFill>
                  <a:srgbClr val="7030A0"/>
                </a:solidFill>
              </a:rPr>
            </a:br>
            <a:r>
              <a:rPr kumimoji="1" lang="ja-JP" altLang="en-US" dirty="0" smtClean="0">
                <a:solidFill>
                  <a:srgbClr val="7030A0"/>
                </a:solidFill>
              </a:rPr>
              <a:t>　２）「養成型（つばめナースＢ）」</a:t>
            </a:r>
            <a:r>
              <a:rPr kumimoji="1" lang="en-US" altLang="ja-JP" dirty="0" smtClean="0">
                <a:solidFill>
                  <a:srgbClr val="7030A0"/>
                </a:solidFill>
              </a:rPr>
              <a:t/>
            </a:r>
            <a:br>
              <a:rPr kumimoji="1" lang="en-US" altLang="ja-JP" dirty="0" smtClean="0">
                <a:solidFill>
                  <a:srgbClr val="7030A0"/>
                </a:solidFill>
              </a:rPr>
            </a:br>
            <a:r>
              <a:rPr kumimoji="1" lang="ja-JP" altLang="en-US" dirty="0" smtClean="0">
                <a:solidFill>
                  <a:srgbClr val="7030A0"/>
                </a:solidFill>
              </a:rPr>
              <a:t>　　　</a:t>
            </a:r>
            <a:r>
              <a:rPr lang="ja-JP" altLang="en-US" dirty="0" smtClean="0">
                <a:solidFill>
                  <a:srgbClr val="7030A0"/>
                </a:solidFill>
              </a:rPr>
              <a:t>汐田総合病院スタート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547351" y="1576827"/>
            <a:ext cx="8059700" cy="129347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地域包括ケア時代の看護師キャリア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+mn-ea"/>
              </a:rPr>
              <a:t>支援</a:t>
            </a:r>
            <a:endParaRPr kumimoji="1" lang="en-US" altLang="ja-JP" sz="24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600" dirty="0" smtClean="0">
                <a:solidFill>
                  <a:srgbClr val="0069B8"/>
                </a:solidFill>
                <a:latin typeface="+mn-ea"/>
              </a:rPr>
              <a:t>講義・演習・コンサルタント面談・ケーススタディ・意思決定援助</a:t>
            </a:r>
            <a:endParaRPr kumimoji="1" lang="ja-JP" altLang="en-US" sz="1600" dirty="0">
              <a:solidFill>
                <a:srgbClr val="0069B8"/>
              </a:solidFill>
              <a:latin typeface="+mn-ea"/>
            </a:endParaRPr>
          </a:p>
        </p:txBody>
      </p:sp>
      <p:graphicFrame>
        <p:nvGraphicFramePr>
          <p:cNvPr id="11" name="コンテンツ プレースホルダー 10"/>
          <p:cNvGraphicFramePr>
            <a:graphicFrameLocks noGrp="1"/>
          </p:cNvGraphicFramePr>
          <p:nvPr>
            <p:ph idx="1"/>
            <p:extLst/>
          </p:nvPr>
        </p:nvGraphicFramePr>
        <p:xfrm>
          <a:off x="-104503" y="2527540"/>
          <a:ext cx="9248503" cy="387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図 3">
            <a:extLst>
              <a:ext uri="{FF2B5EF4-FFF2-40B4-BE49-F238E27FC236}">
                <a16:creationId xmlns:a16="http://schemas.microsoft.com/office/drawing/2014/main" xmlns="" id="{87370282-ED33-4531-AA7A-0BD135494A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51" y="4800228"/>
            <a:ext cx="14763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01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1783" y="380443"/>
            <a:ext cx="7886700" cy="1138687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>
                <a:solidFill>
                  <a:srgbClr val="7030A0"/>
                </a:solidFill>
              </a:rPr>
              <a:t>Ⅱ</a:t>
            </a:r>
            <a:r>
              <a:rPr lang="ja-JP" altLang="en-US" dirty="0" err="1" smtClean="0">
                <a:solidFill>
                  <a:srgbClr val="7030A0"/>
                </a:solidFill>
              </a:rPr>
              <a:t>．</a:t>
            </a:r>
            <a:r>
              <a:rPr lang="ja-JP" altLang="en-US" dirty="0" smtClean="0">
                <a:solidFill>
                  <a:srgbClr val="7030A0"/>
                </a:solidFill>
              </a:rPr>
              <a:t>移籍　　</a:t>
            </a:r>
            <a:r>
              <a:rPr lang="en-US" altLang="ja-JP" dirty="0" smtClean="0">
                <a:solidFill>
                  <a:srgbClr val="7030A0"/>
                </a:solidFill>
              </a:rPr>
              <a:t/>
            </a:r>
            <a:br>
              <a:rPr lang="en-US" altLang="ja-JP" dirty="0" smtClean="0">
                <a:solidFill>
                  <a:srgbClr val="7030A0"/>
                </a:solidFill>
              </a:rPr>
            </a:br>
            <a:r>
              <a:rPr lang="ja-JP" altLang="en-US" dirty="0" smtClean="0">
                <a:solidFill>
                  <a:srgbClr val="7030A0"/>
                </a:solidFill>
              </a:rPr>
              <a:t>　「養成型</a:t>
            </a:r>
            <a:r>
              <a:rPr kumimoji="1" lang="ja-JP" altLang="en-US" dirty="0" smtClean="0">
                <a:solidFill>
                  <a:srgbClr val="7030A0"/>
                </a:solidFill>
              </a:rPr>
              <a:t>つばめナースＡ）」</a:t>
            </a:r>
            <a:r>
              <a:rPr kumimoji="1" lang="en-US" altLang="ja-JP" dirty="0" smtClean="0">
                <a:solidFill>
                  <a:srgbClr val="7030A0"/>
                </a:solidFill>
              </a:rPr>
              <a:t/>
            </a:r>
            <a:br>
              <a:rPr kumimoji="1" lang="en-US" altLang="ja-JP" dirty="0" smtClean="0">
                <a:solidFill>
                  <a:srgbClr val="7030A0"/>
                </a:solidFill>
              </a:rPr>
            </a:br>
            <a:r>
              <a:rPr lang="ja-JP" altLang="en-US" dirty="0">
                <a:solidFill>
                  <a:srgbClr val="7030A0"/>
                </a:solidFill>
              </a:rPr>
              <a:t>　</a:t>
            </a:r>
            <a:r>
              <a:rPr lang="ja-JP" altLang="en-US" dirty="0" smtClean="0">
                <a:solidFill>
                  <a:srgbClr val="7030A0"/>
                </a:solidFill>
              </a:rPr>
              <a:t>　東部病院スタート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455651" y="1679220"/>
            <a:ext cx="8059700" cy="129347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地域包括ケア時代の看護師キャリア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+mn-ea"/>
              </a:rPr>
              <a:t>支援</a:t>
            </a:r>
            <a:endParaRPr kumimoji="1" lang="en-US" altLang="ja-JP" sz="24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600" dirty="0" smtClean="0">
                <a:solidFill>
                  <a:srgbClr val="0069B8"/>
                </a:solidFill>
                <a:latin typeface="+mn-ea"/>
              </a:rPr>
              <a:t>講義・演習・コンサルタント面談・ケーススタディ・意思決定援助</a:t>
            </a:r>
            <a:endParaRPr kumimoji="1" lang="ja-JP" altLang="en-US" sz="1600" dirty="0">
              <a:solidFill>
                <a:srgbClr val="0069B8"/>
              </a:solidFill>
              <a:latin typeface="+mn-ea"/>
            </a:endParaRPr>
          </a:p>
        </p:txBody>
      </p:sp>
      <p:graphicFrame>
        <p:nvGraphicFramePr>
          <p:cNvPr id="11" name="コンテンツ プレースホルダー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535847"/>
              </p:ext>
            </p:extLst>
          </p:nvPr>
        </p:nvGraphicFramePr>
        <p:xfrm>
          <a:off x="671783" y="2527540"/>
          <a:ext cx="7937380" cy="387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図 3">
            <a:extLst>
              <a:ext uri="{FF2B5EF4-FFF2-40B4-BE49-F238E27FC236}">
                <a16:creationId xmlns="" xmlns:a16="http://schemas.microsoft.com/office/drawing/2014/main" id="{87370282-ED33-4531-AA7A-0BD135494A8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53" y="4800228"/>
            <a:ext cx="14763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88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761924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srgbClr val="7030A0"/>
                </a:solidFill>
              </a:rPr>
              <a:t>養成型</a:t>
            </a:r>
            <a:r>
              <a:rPr lang="ja-JP" altLang="en-US" sz="3600" dirty="0" smtClean="0">
                <a:solidFill>
                  <a:srgbClr val="7030A0"/>
                </a:solidFill>
              </a:rPr>
              <a:t>つばめナースプログラム（</a:t>
            </a:r>
            <a:r>
              <a:rPr lang="en-US" altLang="ja-JP" sz="3600" dirty="0" smtClean="0">
                <a:solidFill>
                  <a:srgbClr val="7030A0"/>
                </a:solidFill>
              </a:rPr>
              <a:t>A</a:t>
            </a:r>
            <a:r>
              <a:rPr lang="ja-JP" altLang="en-US" sz="3600" dirty="0" smtClean="0">
                <a:solidFill>
                  <a:srgbClr val="7030A0"/>
                </a:solidFill>
              </a:rPr>
              <a:t>型）</a:t>
            </a:r>
            <a:endParaRPr kumimoji="1" lang="ja-JP" alt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64" y="1052624"/>
            <a:ext cx="8176436" cy="51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85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4345" y="428921"/>
            <a:ext cx="7886700" cy="1049003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srgbClr val="7030A0"/>
                </a:solidFill>
              </a:rPr>
              <a:t>　</a:t>
            </a:r>
            <a:r>
              <a:rPr lang="ja-JP" altLang="en-US" sz="3600" dirty="0" smtClean="0">
                <a:solidFill>
                  <a:srgbClr val="7030A0"/>
                </a:solidFill>
              </a:rPr>
              <a:t>　　　つばめ</a:t>
            </a:r>
            <a:r>
              <a:rPr lang="ja-JP" altLang="en-US" sz="3600" dirty="0">
                <a:solidFill>
                  <a:srgbClr val="7030A0"/>
                </a:solidFill>
              </a:rPr>
              <a:t>ナース育成</a:t>
            </a:r>
            <a:r>
              <a:rPr lang="ja-JP" altLang="en-US" sz="3600" dirty="0" smtClean="0">
                <a:solidFill>
                  <a:srgbClr val="7030A0"/>
                </a:solidFill>
              </a:rPr>
              <a:t>の</a:t>
            </a:r>
            <a:r>
              <a:rPr lang="ja-JP" altLang="en-US" sz="3600" dirty="0">
                <a:solidFill>
                  <a:srgbClr val="7030A0"/>
                </a:solidFill>
              </a:rPr>
              <a:t>目標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2139" y="1637415"/>
            <a:ext cx="8334598" cy="498611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ja-JP" altLang="en-US" sz="2800" dirty="0" smtClean="0"/>
              <a:t>①</a:t>
            </a:r>
            <a:r>
              <a:rPr lang="ja-JP" altLang="ja-JP" sz="2800" dirty="0" smtClean="0">
                <a:solidFill>
                  <a:srgbClr val="0069B8"/>
                </a:solidFill>
              </a:rPr>
              <a:t>地域</a:t>
            </a:r>
            <a:r>
              <a:rPr lang="ja-JP" altLang="ja-JP" sz="2800" dirty="0">
                <a:solidFill>
                  <a:srgbClr val="0069B8"/>
                </a:solidFill>
              </a:rPr>
              <a:t>包括ケア時代</a:t>
            </a:r>
            <a:r>
              <a:rPr lang="ja-JP" altLang="ja-JP" sz="2800" dirty="0"/>
              <a:t>での急性期から回復期・</a:t>
            </a:r>
            <a:r>
              <a:rPr lang="ja-JP" altLang="ja-JP" sz="2800" dirty="0" smtClean="0"/>
              <a:t>在宅</a:t>
            </a:r>
            <a:endParaRPr lang="en-US" altLang="ja-JP" sz="2800" dirty="0" smtClean="0"/>
          </a:p>
          <a:p>
            <a:pPr marL="457200" lvl="1" indent="0">
              <a:buNone/>
            </a:pPr>
            <a:r>
              <a:rPr lang="ja-JP" altLang="ja-JP" sz="2800" dirty="0" smtClean="0"/>
              <a:t>と</a:t>
            </a:r>
            <a:r>
              <a:rPr lang="ja-JP" altLang="ja-JP" sz="2800" dirty="0"/>
              <a:t>患者の療養する場所が様々な場所となっている</a:t>
            </a:r>
            <a:r>
              <a:rPr lang="ja-JP" altLang="ja-JP" sz="2800" dirty="0" err="1" smtClean="0"/>
              <a:t>こ</a:t>
            </a:r>
            <a:endParaRPr lang="en-US" altLang="ja-JP" sz="2800" dirty="0" smtClean="0"/>
          </a:p>
          <a:p>
            <a:pPr marL="457200" lvl="1" indent="0">
              <a:buNone/>
            </a:pPr>
            <a:r>
              <a:rPr lang="ja-JP" altLang="ja-JP" sz="2800" dirty="0" smtClean="0"/>
              <a:t>とか</a:t>
            </a:r>
            <a:r>
              <a:rPr lang="ja-JP" altLang="ja-JP" sz="2800" dirty="0"/>
              <a:t>ら、</a:t>
            </a:r>
            <a:r>
              <a:rPr lang="ja-JP" altLang="ja-JP" sz="2800" dirty="0">
                <a:solidFill>
                  <a:srgbClr val="0069B8"/>
                </a:solidFill>
              </a:rPr>
              <a:t>どのような場所においても看護が提供</a:t>
            </a:r>
            <a:r>
              <a:rPr lang="ja-JP" altLang="ja-JP" sz="2800" dirty="0" smtClean="0">
                <a:solidFill>
                  <a:srgbClr val="0069B8"/>
                </a:solidFill>
              </a:rPr>
              <a:t>でき</a:t>
            </a:r>
            <a:endParaRPr lang="en-US" altLang="ja-JP" sz="2800" dirty="0" smtClean="0">
              <a:solidFill>
                <a:srgbClr val="0069B8"/>
              </a:solidFill>
            </a:endParaRPr>
          </a:p>
          <a:p>
            <a:pPr marL="457200" lvl="1" indent="0">
              <a:buNone/>
            </a:pPr>
            <a:r>
              <a:rPr lang="ja-JP" altLang="ja-JP" sz="2800" dirty="0" smtClean="0">
                <a:solidFill>
                  <a:srgbClr val="0069B8"/>
                </a:solidFill>
              </a:rPr>
              <a:t>る</a:t>
            </a:r>
            <a:r>
              <a:rPr lang="ja-JP" altLang="ja-JP" sz="2800" dirty="0">
                <a:solidFill>
                  <a:srgbClr val="0069B8"/>
                </a:solidFill>
              </a:rPr>
              <a:t>看護師</a:t>
            </a:r>
            <a:r>
              <a:rPr lang="ja-JP" altLang="ja-JP" sz="2800" dirty="0"/>
              <a:t>の育成を行う。</a:t>
            </a:r>
          </a:p>
          <a:p>
            <a:pPr marL="457200" lvl="1" indent="0">
              <a:buNone/>
            </a:pPr>
            <a:r>
              <a:rPr lang="ja-JP" altLang="en-US" sz="2800" dirty="0" smtClean="0"/>
              <a:t>②</a:t>
            </a:r>
            <a:r>
              <a:rPr lang="ja-JP" altLang="ja-JP" sz="2800" dirty="0" smtClean="0"/>
              <a:t>患者</a:t>
            </a:r>
            <a:r>
              <a:rPr lang="ja-JP" altLang="ja-JP" sz="2800" dirty="0"/>
              <a:t>が</a:t>
            </a:r>
            <a:r>
              <a:rPr lang="ja-JP" altLang="ja-JP" sz="2800" dirty="0" smtClean="0"/>
              <a:t>住み慣れた</a:t>
            </a:r>
            <a:r>
              <a:rPr lang="ja-JP" altLang="en-US" sz="2800" dirty="0">
                <a:solidFill>
                  <a:srgbClr val="0069B8"/>
                </a:solidFill>
              </a:rPr>
              <a:t>地域</a:t>
            </a:r>
            <a:r>
              <a:rPr lang="ja-JP" altLang="ja-JP" sz="2800" dirty="0" smtClean="0">
                <a:solidFill>
                  <a:srgbClr val="0069B8"/>
                </a:solidFill>
              </a:rPr>
              <a:t>で</a:t>
            </a:r>
            <a:r>
              <a:rPr lang="ja-JP" altLang="ja-JP" sz="2800" dirty="0">
                <a:solidFill>
                  <a:srgbClr val="0069B8"/>
                </a:solidFill>
              </a:rPr>
              <a:t>長く暮らしていく</a:t>
            </a:r>
            <a:r>
              <a:rPr lang="ja-JP" altLang="ja-JP" sz="2800" dirty="0"/>
              <a:t>ため</a:t>
            </a:r>
            <a:r>
              <a:rPr lang="ja-JP" altLang="ja-JP" sz="2800" dirty="0" smtClean="0"/>
              <a:t>の</a:t>
            </a:r>
            <a:endParaRPr lang="en-US" altLang="ja-JP" sz="2800" dirty="0" smtClean="0"/>
          </a:p>
          <a:p>
            <a:pPr marL="457200" lvl="1" indent="0">
              <a:buNone/>
            </a:pPr>
            <a:r>
              <a:rPr lang="ja-JP" altLang="ja-JP" sz="2800" dirty="0" smtClean="0"/>
              <a:t>支援</a:t>
            </a:r>
            <a:r>
              <a:rPr lang="ja-JP" altLang="ja-JP" sz="2800" dirty="0"/>
              <a:t>ができる</a:t>
            </a:r>
            <a:r>
              <a:rPr lang="ja-JP" altLang="ja-JP" sz="2800" dirty="0" smtClean="0">
                <a:solidFill>
                  <a:srgbClr val="0069B8"/>
                </a:solidFill>
              </a:rPr>
              <a:t>ゼネラリストナース</a:t>
            </a:r>
            <a:r>
              <a:rPr lang="ja-JP" altLang="en-US" sz="2800" dirty="0" smtClean="0">
                <a:solidFill>
                  <a:srgbClr val="0069B8"/>
                </a:solidFill>
              </a:rPr>
              <a:t>育成</a:t>
            </a:r>
            <a:r>
              <a:rPr lang="ja-JP" altLang="ja-JP" sz="2800" dirty="0" smtClean="0"/>
              <a:t>を</a:t>
            </a:r>
            <a:r>
              <a:rPr lang="ja-JP" altLang="ja-JP" sz="2800" dirty="0"/>
              <a:t>目指す。</a:t>
            </a:r>
          </a:p>
          <a:p>
            <a:pPr marL="457200" lvl="1" indent="0">
              <a:buNone/>
            </a:pPr>
            <a:r>
              <a:rPr lang="ja-JP" altLang="en-US" sz="2800" dirty="0" smtClean="0"/>
              <a:t>③</a:t>
            </a:r>
            <a:r>
              <a:rPr lang="ja-JP" altLang="ja-JP" sz="2800" dirty="0" smtClean="0"/>
              <a:t>地域</a:t>
            </a:r>
            <a:r>
              <a:rPr lang="ja-JP" altLang="ja-JP" sz="2800" dirty="0"/>
              <a:t>連携を学び、</a:t>
            </a:r>
            <a:r>
              <a:rPr lang="ja-JP" altLang="ja-JP" sz="2800" dirty="0">
                <a:solidFill>
                  <a:srgbClr val="0069B8"/>
                </a:solidFill>
              </a:rPr>
              <a:t>継続看護の実践力</a:t>
            </a:r>
            <a:r>
              <a:rPr lang="ja-JP" altLang="ja-JP" sz="2800" dirty="0"/>
              <a:t>を獲得する</a:t>
            </a:r>
            <a:r>
              <a:rPr lang="ja-JP" altLang="ja-JP" sz="2800" dirty="0" smtClean="0"/>
              <a:t>。</a:t>
            </a:r>
            <a:endParaRPr lang="ja-JP" altLang="ja-JP" sz="2800" dirty="0"/>
          </a:p>
          <a:p>
            <a:pPr marL="457200" lvl="1" indent="0">
              <a:buNone/>
            </a:pPr>
            <a:r>
              <a:rPr lang="ja-JP" altLang="en-US" sz="2800" dirty="0" smtClean="0"/>
              <a:t>④</a:t>
            </a:r>
            <a:r>
              <a:rPr lang="ja-JP" altLang="ja-JP" sz="2800" dirty="0" smtClean="0">
                <a:solidFill>
                  <a:srgbClr val="0069B8"/>
                </a:solidFill>
              </a:rPr>
              <a:t>介護</a:t>
            </a:r>
            <a:r>
              <a:rPr lang="ja-JP" altLang="ja-JP" sz="2800" dirty="0">
                <a:solidFill>
                  <a:srgbClr val="0069B8"/>
                </a:solidFill>
              </a:rPr>
              <a:t>事業所との連携</a:t>
            </a:r>
            <a:r>
              <a:rPr lang="ja-JP" altLang="ja-JP" sz="2800" dirty="0"/>
              <a:t>について学び</a:t>
            </a:r>
            <a:r>
              <a:rPr lang="ja-JP" altLang="ja-JP" sz="2800" dirty="0" smtClean="0"/>
              <a:t>、</a:t>
            </a:r>
            <a:endParaRPr lang="en-US" altLang="ja-JP" sz="2800" dirty="0" smtClean="0"/>
          </a:p>
          <a:p>
            <a:pPr marL="457200" lvl="1" indent="0">
              <a:buNone/>
            </a:pPr>
            <a:r>
              <a:rPr lang="ja-JP" altLang="ja-JP" sz="2800" dirty="0" smtClean="0"/>
              <a:t>在宅</a:t>
            </a:r>
            <a:r>
              <a:rPr lang="ja-JP" altLang="ja-JP" sz="2800" dirty="0"/>
              <a:t>支援</a:t>
            </a:r>
            <a:r>
              <a:rPr lang="ja-JP" altLang="ja-JP" sz="2800" dirty="0" smtClean="0"/>
              <a:t>に結び付ける</a:t>
            </a:r>
            <a:r>
              <a:rPr lang="ja-JP" altLang="ja-JP" sz="2800" dirty="0"/>
              <a:t>ことができる。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993" y="5029200"/>
            <a:ext cx="1291974" cy="1348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554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7030A0"/>
                </a:solidFill>
              </a:rPr>
              <a:t>１、選定方法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1" y="1317172"/>
            <a:ext cx="7886700" cy="4859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学生からの東部病院への応募により、採用主体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は東部病院にあり採用試験実施。面接は汐田総合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病院側の管理者とともに実施。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sz="4400" dirty="0" smtClean="0">
                <a:solidFill>
                  <a:srgbClr val="7030A0"/>
                </a:solidFill>
              </a:rPr>
              <a:t>２、労働条件</a:t>
            </a:r>
            <a:endParaRPr lang="en-US" altLang="ja-JP" sz="4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/>
              <a:t>２年目の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日に、東部病院⇒汐田総合病院への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移籍</a:t>
            </a:r>
            <a:r>
              <a:rPr lang="ja-JP" altLang="en-US" dirty="0" smtClean="0"/>
              <a:t>となるため、就業・福利厚生等については移籍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先（汐田）に準ずる。</a:t>
            </a:r>
            <a:r>
              <a:rPr kumimoji="1" lang="ja-JP" altLang="en-US" dirty="0" smtClean="0"/>
              <a:t>有給休暇残など</a:t>
            </a:r>
            <a:r>
              <a:rPr kumimoji="1" lang="ja-JP" altLang="en-US" dirty="0" smtClean="0"/>
              <a:t>は引継ぎ、勤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続年数についても引継ぎ</a:t>
            </a:r>
            <a:r>
              <a:rPr kumimoji="1" lang="ja-JP" altLang="en-US" dirty="0" smtClean="0"/>
              <a:t>とする。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9895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006472"/>
          </a:xfrm>
        </p:spPr>
        <p:txBody>
          <a:bodyPr>
            <a:norm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３</a:t>
            </a:r>
            <a:r>
              <a:rPr lang="ja-JP" altLang="en-US" dirty="0" smtClean="0">
                <a:solidFill>
                  <a:srgbClr val="7030A0"/>
                </a:solidFill>
              </a:rPr>
              <a:t>、</a:t>
            </a:r>
            <a:r>
              <a:rPr lang="ja-JP" altLang="en-US" dirty="0">
                <a:solidFill>
                  <a:srgbClr val="7030A0"/>
                </a:solidFill>
              </a:rPr>
              <a:t>その他</a:t>
            </a:r>
            <a:r>
              <a:rPr kumimoji="1" lang="ja-JP" altLang="en-US" dirty="0" smtClean="0">
                <a:solidFill>
                  <a:srgbClr val="7030A0"/>
                </a:solidFill>
              </a:rPr>
              <a:t>　　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9609" y="1648046"/>
            <a:ext cx="8585791" cy="5029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 smtClean="0"/>
              <a:t>　　</a:t>
            </a:r>
            <a:endParaRPr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　　　　</a:t>
            </a:r>
            <a:r>
              <a:rPr lang="ja-JP" altLang="en-US" sz="4400" dirty="0" smtClean="0"/>
              <a:t>ご質問にお答えします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endParaRPr lang="en-US" altLang="ja-JP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240" y="1648045"/>
            <a:ext cx="1414130" cy="1531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9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16017</TotalTime>
  <Words>383</Words>
  <Application>Microsoft Office PowerPoint</Application>
  <PresentationFormat>画面に合わせる (4:3)</PresentationFormat>
  <Paragraphs>75</Paragraphs>
  <Slides>8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   　 　 地域看護師育成 人材交流の紹介  2023/8/9</vt:lpstr>
      <vt:lpstr>Ⅰ．在籍出向 　１）「循環型」</vt:lpstr>
      <vt:lpstr>Ⅰ.在籍出向 　２）「養成型（つばめナースＢ）」 　　　汐田総合病院スタート</vt:lpstr>
      <vt:lpstr>Ⅱ．移籍　　 　「養成型つばめナースＡ）」 　　東部病院スタート</vt:lpstr>
      <vt:lpstr>養成型つばめナースプログラム（A型）</vt:lpstr>
      <vt:lpstr>　　　　つばめナース育成の目標</vt:lpstr>
      <vt:lpstr>１、選定方法</vt:lpstr>
      <vt:lpstr>３、その他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790</cp:revision>
  <cp:lastPrinted>2022-03-24T06:33:34Z</cp:lastPrinted>
  <dcterms:created xsi:type="dcterms:W3CDTF">2018-03-23T02:16:23Z</dcterms:created>
  <dcterms:modified xsi:type="dcterms:W3CDTF">2023-08-08T01:53:15Z</dcterms:modified>
</cp:coreProperties>
</file>